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gif" ContentType="image/gif"/>
  <Default Extension="png" ContentType="image/png"/>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3" r:id="rId1"/>
  </p:sldMasterIdLst>
  <p:notesMasterIdLst>
    <p:notesMasterId r:id="rId94"/>
  </p:notesMasterIdLst>
  <p:handoutMasterIdLst>
    <p:handoutMasterId r:id="rId95"/>
  </p:handoutMasterIdLst>
  <p:sldIdLst>
    <p:sldId id="257" r:id="rId2"/>
    <p:sldId id="515" r:id="rId3"/>
    <p:sldId id="437" r:id="rId4"/>
    <p:sldId id="438" r:id="rId5"/>
    <p:sldId id="439" r:id="rId6"/>
    <p:sldId id="440" r:id="rId7"/>
    <p:sldId id="443" r:id="rId8"/>
    <p:sldId id="444" r:id="rId9"/>
    <p:sldId id="445" r:id="rId10"/>
    <p:sldId id="446" r:id="rId11"/>
    <p:sldId id="447" r:id="rId12"/>
    <p:sldId id="448" r:id="rId13"/>
    <p:sldId id="449" r:id="rId14"/>
    <p:sldId id="450" r:id="rId15"/>
    <p:sldId id="451" r:id="rId16"/>
    <p:sldId id="452" r:id="rId17"/>
    <p:sldId id="453" r:id="rId18"/>
    <p:sldId id="454" r:id="rId19"/>
    <p:sldId id="516" r:id="rId20"/>
    <p:sldId id="456" r:id="rId21"/>
    <p:sldId id="457" r:id="rId22"/>
    <p:sldId id="458" r:id="rId23"/>
    <p:sldId id="459" r:id="rId24"/>
    <p:sldId id="517" r:id="rId25"/>
    <p:sldId id="461" r:id="rId26"/>
    <p:sldId id="462" r:id="rId27"/>
    <p:sldId id="463" r:id="rId28"/>
    <p:sldId id="464" r:id="rId29"/>
    <p:sldId id="465" r:id="rId30"/>
    <p:sldId id="466" r:id="rId31"/>
    <p:sldId id="467" r:id="rId32"/>
    <p:sldId id="468" r:id="rId33"/>
    <p:sldId id="471" r:id="rId34"/>
    <p:sldId id="472" r:id="rId35"/>
    <p:sldId id="473" r:id="rId36"/>
    <p:sldId id="474" r:id="rId37"/>
    <p:sldId id="475" r:id="rId38"/>
    <p:sldId id="518" r:id="rId39"/>
    <p:sldId id="477" r:id="rId40"/>
    <p:sldId id="478" r:id="rId41"/>
    <p:sldId id="479" r:id="rId42"/>
    <p:sldId id="519" r:id="rId43"/>
    <p:sldId id="520" r:id="rId44"/>
    <p:sldId id="521" r:id="rId45"/>
    <p:sldId id="480" r:id="rId46"/>
    <p:sldId id="481" r:id="rId47"/>
    <p:sldId id="482" r:id="rId48"/>
    <p:sldId id="483" r:id="rId49"/>
    <p:sldId id="484" r:id="rId50"/>
    <p:sldId id="485" r:id="rId51"/>
    <p:sldId id="486" r:id="rId52"/>
    <p:sldId id="487" r:id="rId53"/>
    <p:sldId id="488" r:id="rId54"/>
    <p:sldId id="489" r:id="rId55"/>
    <p:sldId id="490" r:id="rId56"/>
    <p:sldId id="491" r:id="rId57"/>
    <p:sldId id="492" r:id="rId58"/>
    <p:sldId id="493" r:id="rId59"/>
    <p:sldId id="494" r:id="rId60"/>
    <p:sldId id="495" r:id="rId61"/>
    <p:sldId id="496" r:id="rId62"/>
    <p:sldId id="497" r:id="rId63"/>
    <p:sldId id="498" r:id="rId64"/>
    <p:sldId id="499" r:id="rId65"/>
    <p:sldId id="500" r:id="rId66"/>
    <p:sldId id="501" r:id="rId67"/>
    <p:sldId id="502" r:id="rId68"/>
    <p:sldId id="503" r:id="rId69"/>
    <p:sldId id="504" r:id="rId70"/>
    <p:sldId id="505" r:id="rId71"/>
    <p:sldId id="506" r:id="rId72"/>
    <p:sldId id="507" r:id="rId73"/>
    <p:sldId id="508" r:id="rId74"/>
    <p:sldId id="509" r:id="rId75"/>
    <p:sldId id="510" r:id="rId76"/>
    <p:sldId id="511" r:id="rId77"/>
    <p:sldId id="512" r:id="rId78"/>
    <p:sldId id="513" r:id="rId79"/>
    <p:sldId id="514" r:id="rId80"/>
    <p:sldId id="522" r:id="rId81"/>
    <p:sldId id="523" r:id="rId82"/>
    <p:sldId id="524" r:id="rId83"/>
    <p:sldId id="525" r:id="rId84"/>
    <p:sldId id="526" r:id="rId85"/>
    <p:sldId id="527" r:id="rId86"/>
    <p:sldId id="528" r:id="rId87"/>
    <p:sldId id="529" r:id="rId88"/>
    <p:sldId id="530" r:id="rId89"/>
    <p:sldId id="531" r:id="rId90"/>
    <p:sldId id="532" r:id="rId91"/>
    <p:sldId id="533" r:id="rId92"/>
    <p:sldId id="398" r:id="rId93"/>
  </p:sldIdLst>
  <p:sldSz cx="9144000" cy="6858000" type="screen4x3"/>
  <p:notesSz cx="9601200" cy="7315200"/>
  <p:defaultTextStyle>
    <a:defPPr>
      <a:defRPr lang="en-US"/>
    </a:defPPr>
    <a:lvl1pPr algn="ctr" rtl="0" fontAlgn="base">
      <a:spcBef>
        <a:spcPct val="0"/>
      </a:spcBef>
      <a:spcAft>
        <a:spcPct val="0"/>
      </a:spcAft>
      <a:defRPr sz="2000" b="1" kern="1200">
        <a:solidFill>
          <a:schemeClr val="tx1"/>
        </a:solidFill>
        <a:latin typeface="Courier New" pitchFamily="-1" charset="0"/>
        <a:ea typeface="+mn-ea"/>
        <a:cs typeface="+mn-cs"/>
      </a:defRPr>
    </a:lvl1pPr>
    <a:lvl2pPr marL="457200" algn="ctr" rtl="0" fontAlgn="base">
      <a:spcBef>
        <a:spcPct val="0"/>
      </a:spcBef>
      <a:spcAft>
        <a:spcPct val="0"/>
      </a:spcAft>
      <a:defRPr sz="2000" b="1" kern="1200">
        <a:solidFill>
          <a:schemeClr val="tx1"/>
        </a:solidFill>
        <a:latin typeface="Courier New" pitchFamily="-1" charset="0"/>
        <a:ea typeface="+mn-ea"/>
        <a:cs typeface="+mn-cs"/>
      </a:defRPr>
    </a:lvl2pPr>
    <a:lvl3pPr marL="914400" algn="ctr" rtl="0" fontAlgn="base">
      <a:spcBef>
        <a:spcPct val="0"/>
      </a:spcBef>
      <a:spcAft>
        <a:spcPct val="0"/>
      </a:spcAft>
      <a:defRPr sz="2000" b="1" kern="1200">
        <a:solidFill>
          <a:schemeClr val="tx1"/>
        </a:solidFill>
        <a:latin typeface="Courier New" pitchFamily="-1" charset="0"/>
        <a:ea typeface="+mn-ea"/>
        <a:cs typeface="+mn-cs"/>
      </a:defRPr>
    </a:lvl3pPr>
    <a:lvl4pPr marL="1371600" algn="ctr" rtl="0" fontAlgn="base">
      <a:spcBef>
        <a:spcPct val="0"/>
      </a:spcBef>
      <a:spcAft>
        <a:spcPct val="0"/>
      </a:spcAft>
      <a:defRPr sz="2000" b="1" kern="1200">
        <a:solidFill>
          <a:schemeClr val="tx1"/>
        </a:solidFill>
        <a:latin typeface="Courier New" pitchFamily="-1" charset="0"/>
        <a:ea typeface="+mn-ea"/>
        <a:cs typeface="+mn-cs"/>
      </a:defRPr>
    </a:lvl4pPr>
    <a:lvl5pPr marL="1828800" algn="ctr" rtl="0" fontAlgn="base">
      <a:spcBef>
        <a:spcPct val="0"/>
      </a:spcBef>
      <a:spcAft>
        <a:spcPct val="0"/>
      </a:spcAft>
      <a:defRPr sz="2000" b="1" kern="1200">
        <a:solidFill>
          <a:schemeClr val="tx1"/>
        </a:solidFill>
        <a:latin typeface="Courier New" pitchFamily="-1" charset="0"/>
        <a:ea typeface="+mn-ea"/>
        <a:cs typeface="+mn-cs"/>
      </a:defRPr>
    </a:lvl5pPr>
    <a:lvl6pPr marL="2286000" algn="l" defTabSz="457200" rtl="0" eaLnBrk="1" latinLnBrk="0" hangingPunct="1">
      <a:defRPr sz="2000" b="1" kern="1200">
        <a:solidFill>
          <a:schemeClr val="tx1"/>
        </a:solidFill>
        <a:latin typeface="Courier New" pitchFamily="-1" charset="0"/>
        <a:ea typeface="+mn-ea"/>
        <a:cs typeface="+mn-cs"/>
      </a:defRPr>
    </a:lvl6pPr>
    <a:lvl7pPr marL="2743200" algn="l" defTabSz="457200" rtl="0" eaLnBrk="1" latinLnBrk="0" hangingPunct="1">
      <a:defRPr sz="2000" b="1" kern="1200">
        <a:solidFill>
          <a:schemeClr val="tx1"/>
        </a:solidFill>
        <a:latin typeface="Courier New" pitchFamily="-1" charset="0"/>
        <a:ea typeface="+mn-ea"/>
        <a:cs typeface="+mn-cs"/>
      </a:defRPr>
    </a:lvl7pPr>
    <a:lvl8pPr marL="3200400" algn="l" defTabSz="457200" rtl="0" eaLnBrk="1" latinLnBrk="0" hangingPunct="1">
      <a:defRPr sz="2000" b="1" kern="1200">
        <a:solidFill>
          <a:schemeClr val="tx1"/>
        </a:solidFill>
        <a:latin typeface="Courier New" pitchFamily="-1" charset="0"/>
        <a:ea typeface="+mn-ea"/>
        <a:cs typeface="+mn-cs"/>
      </a:defRPr>
    </a:lvl8pPr>
    <a:lvl9pPr marL="3657600" algn="l" defTabSz="457200" rtl="0" eaLnBrk="1" latinLnBrk="0" hangingPunct="1">
      <a:defRPr sz="2000" b="1" kern="1200">
        <a:solidFill>
          <a:schemeClr val="tx1"/>
        </a:solidFill>
        <a:latin typeface="Courier New" pitchFamily="-1"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FFFF99"/>
    <a:srgbClr val="00CC00"/>
    <a:srgbClr val="0000FF"/>
    <a:srgbClr val="92D050"/>
    <a:srgbClr val="CCFFFF"/>
    <a:srgbClr val="FFCC99"/>
    <a:srgbClr val="FF3300"/>
    <a:srgbClr val="FFCC00"/>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33" autoAdjust="0"/>
    <p:restoredTop sz="77473" autoAdjust="0"/>
  </p:normalViewPr>
  <p:slideViewPr>
    <p:cSldViewPr snapToGrid="0">
      <p:cViewPr varScale="1">
        <p:scale>
          <a:sx n="97" d="100"/>
          <a:sy n="97" d="100"/>
        </p:scale>
        <p:origin x="1072" y="184"/>
      </p:cViewPr>
      <p:guideLst>
        <p:guide orient="horz" pos="2160"/>
        <p:guide pos="2880"/>
      </p:guideLst>
    </p:cSldViewPr>
  </p:slideViewPr>
  <p:outlineViewPr>
    <p:cViewPr>
      <p:scale>
        <a:sx n="100" d="100"/>
        <a:sy n="100" d="100"/>
      </p:scale>
      <p:origin x="0" y="-82464"/>
    </p:cViewPr>
  </p:outlineViewPr>
  <p:notesTextViewPr>
    <p:cViewPr>
      <p:scale>
        <a:sx n="200" d="100"/>
        <a:sy n="200" d="100"/>
      </p:scale>
      <p:origin x="0" y="0"/>
    </p:cViewPr>
  </p:notesTextViewPr>
  <p:sorterViewPr>
    <p:cViewPr varScale="1">
      <p:scale>
        <a:sx n="100" d="100"/>
        <a:sy n="100" d="100"/>
      </p:scale>
      <p:origin x="0" y="0"/>
    </p:cViewPr>
  </p:sorterViewPr>
  <p:notesViewPr>
    <p:cSldViewPr snapToGrid="0">
      <p:cViewPr varScale="1">
        <p:scale>
          <a:sx n="91" d="100"/>
          <a:sy n="91" d="100"/>
        </p:scale>
        <p:origin x="3680" y="184"/>
      </p:cViewPr>
      <p:guideLst/>
    </p:cSldViewPr>
  </p:notesViewPr>
  <p:gridSpacing cx="38405" cy="38405"/>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notesMaster" Target="notesMasters/notesMaster1.xml"/><Relationship Id="rId95" Type="http://schemas.openxmlformats.org/officeDocument/2006/relationships/handoutMaster" Target="handoutMasters/handoutMaster1.xml"/><Relationship Id="rId96" Type="http://schemas.openxmlformats.org/officeDocument/2006/relationships/presProps" Target="presProps.xml"/><Relationship Id="rId97" Type="http://schemas.openxmlformats.org/officeDocument/2006/relationships/viewProps" Target="viewProps.xml"/><Relationship Id="rId98" Type="http://schemas.openxmlformats.org/officeDocument/2006/relationships/theme" Target="theme/theme1.xml"/><Relationship Id="rId9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0"/>
            <a:ext cx="4160937" cy="365276"/>
          </a:xfrm>
          <a:prstGeom prst="rect">
            <a:avLst/>
          </a:prstGeom>
          <a:noFill/>
          <a:ln w="9525">
            <a:noFill/>
            <a:miter lim="800000"/>
            <a:headEnd/>
            <a:tailEnd/>
          </a:ln>
          <a:effectLst/>
        </p:spPr>
        <p:txBody>
          <a:bodyPr vert="horz" wrap="square" lIns="96645" tIns="48322" rIns="96645" bIns="48322" numCol="1" anchor="t" anchorCtr="0" compatLnSpc="1">
            <a:prstTxWarp prst="textNoShape">
              <a:avLst/>
            </a:prstTxWarp>
          </a:bodyPr>
          <a:lstStyle>
            <a:lvl1pPr algn="l" defTabSz="966788">
              <a:defRPr sz="1300">
                <a:latin typeface="Courier New" pitchFamily="-107" charset="0"/>
              </a:defRPr>
            </a:lvl1pPr>
          </a:lstStyle>
          <a:p>
            <a:pPr>
              <a:defRPr/>
            </a:pPr>
            <a:endParaRPr lang="en-US" dirty="0">
              <a:latin typeface="Arial" charset="0"/>
            </a:endParaRPr>
          </a:p>
        </p:txBody>
      </p:sp>
      <p:sp>
        <p:nvSpPr>
          <p:cNvPr id="106499" name="Rectangle 3"/>
          <p:cNvSpPr>
            <a:spLocks noGrp="1" noChangeArrowheads="1"/>
          </p:cNvSpPr>
          <p:nvPr>
            <p:ph type="dt" sz="quarter" idx="1"/>
          </p:nvPr>
        </p:nvSpPr>
        <p:spPr bwMode="auto">
          <a:xfrm>
            <a:off x="5440265" y="0"/>
            <a:ext cx="4160936" cy="365276"/>
          </a:xfrm>
          <a:prstGeom prst="rect">
            <a:avLst/>
          </a:prstGeom>
          <a:noFill/>
          <a:ln w="9525">
            <a:noFill/>
            <a:miter lim="800000"/>
            <a:headEnd/>
            <a:tailEnd/>
          </a:ln>
          <a:effectLst/>
        </p:spPr>
        <p:txBody>
          <a:bodyPr vert="horz" wrap="square" lIns="96645" tIns="48322" rIns="96645" bIns="48322" numCol="1" anchor="t" anchorCtr="0" compatLnSpc="1">
            <a:prstTxWarp prst="textNoShape">
              <a:avLst/>
            </a:prstTxWarp>
          </a:bodyPr>
          <a:lstStyle>
            <a:lvl1pPr algn="r" defTabSz="966788">
              <a:defRPr sz="1300">
                <a:latin typeface="Courier New" pitchFamily="-107" charset="0"/>
              </a:defRPr>
            </a:lvl1pPr>
          </a:lstStyle>
          <a:p>
            <a:pPr>
              <a:defRPr/>
            </a:pPr>
            <a:endParaRPr lang="en-US" dirty="0">
              <a:latin typeface="Arial" charset="0"/>
            </a:endParaRPr>
          </a:p>
        </p:txBody>
      </p:sp>
      <p:sp>
        <p:nvSpPr>
          <p:cNvPr id="106500" name="Rectangle 4"/>
          <p:cNvSpPr>
            <a:spLocks noGrp="1" noChangeArrowheads="1"/>
          </p:cNvSpPr>
          <p:nvPr>
            <p:ph type="ftr" sz="quarter" idx="2"/>
          </p:nvPr>
        </p:nvSpPr>
        <p:spPr bwMode="auto">
          <a:xfrm>
            <a:off x="0" y="6949924"/>
            <a:ext cx="4160937" cy="365276"/>
          </a:xfrm>
          <a:prstGeom prst="rect">
            <a:avLst/>
          </a:prstGeom>
          <a:noFill/>
          <a:ln w="9525">
            <a:noFill/>
            <a:miter lim="800000"/>
            <a:headEnd/>
            <a:tailEnd/>
          </a:ln>
          <a:effectLst/>
        </p:spPr>
        <p:txBody>
          <a:bodyPr vert="horz" wrap="square" lIns="96645" tIns="48322" rIns="96645" bIns="48322" numCol="1" anchor="b" anchorCtr="0" compatLnSpc="1">
            <a:prstTxWarp prst="textNoShape">
              <a:avLst/>
            </a:prstTxWarp>
          </a:bodyPr>
          <a:lstStyle>
            <a:lvl1pPr algn="l" defTabSz="966788">
              <a:defRPr sz="1300">
                <a:latin typeface="Courier New" pitchFamily="-107" charset="0"/>
              </a:defRPr>
            </a:lvl1pPr>
          </a:lstStyle>
          <a:p>
            <a:pPr>
              <a:defRPr/>
            </a:pPr>
            <a:endParaRPr lang="en-US" dirty="0">
              <a:latin typeface="Arial" charset="0"/>
            </a:endParaRPr>
          </a:p>
        </p:txBody>
      </p:sp>
      <p:sp>
        <p:nvSpPr>
          <p:cNvPr id="106501" name="Rectangle 5"/>
          <p:cNvSpPr>
            <a:spLocks noGrp="1" noChangeArrowheads="1"/>
          </p:cNvSpPr>
          <p:nvPr>
            <p:ph type="sldNum" sz="quarter" idx="3"/>
          </p:nvPr>
        </p:nvSpPr>
        <p:spPr bwMode="auto">
          <a:xfrm>
            <a:off x="5440265" y="6949924"/>
            <a:ext cx="4160936" cy="365276"/>
          </a:xfrm>
          <a:prstGeom prst="rect">
            <a:avLst/>
          </a:prstGeom>
          <a:noFill/>
          <a:ln w="9525">
            <a:noFill/>
            <a:miter lim="800000"/>
            <a:headEnd/>
            <a:tailEnd/>
          </a:ln>
          <a:effectLst/>
        </p:spPr>
        <p:txBody>
          <a:bodyPr vert="horz" wrap="square" lIns="96645" tIns="48322" rIns="96645" bIns="48322" numCol="1" anchor="b" anchorCtr="0" compatLnSpc="1">
            <a:prstTxWarp prst="textNoShape">
              <a:avLst/>
            </a:prstTxWarp>
          </a:bodyPr>
          <a:lstStyle>
            <a:lvl1pPr algn="r" defTabSz="966788">
              <a:defRPr sz="1300">
                <a:latin typeface="Courier New" pitchFamily="-107" charset="0"/>
              </a:defRPr>
            </a:lvl1pPr>
          </a:lstStyle>
          <a:p>
            <a:pPr>
              <a:defRPr/>
            </a:pPr>
            <a:fld id="{227F3E45-4A14-2D47-8F04-4BB42089EFB5}" type="slidenum">
              <a:rPr lang="en-US">
                <a:latin typeface="Arial" charset="0"/>
              </a:rPr>
              <a:pPr>
                <a:defRPr/>
              </a:pPr>
              <a:t>‹#›</a:t>
            </a:fld>
            <a:endParaRPr lang="en-US" dirty="0">
              <a:latin typeface="Arial" charset="0"/>
            </a:endParaRPr>
          </a:p>
        </p:txBody>
      </p:sp>
    </p:spTree>
    <p:extLst>
      <p:ext uri="{BB962C8B-B14F-4D97-AF65-F5344CB8AC3E}">
        <p14:creationId xmlns:p14="http://schemas.microsoft.com/office/powerpoint/2010/main" val="37795706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6130" name="Rectangle 2"/>
          <p:cNvSpPr>
            <a:spLocks noGrp="1" noChangeArrowheads="1"/>
          </p:cNvSpPr>
          <p:nvPr>
            <p:ph type="hdr" sz="quarter"/>
          </p:nvPr>
        </p:nvSpPr>
        <p:spPr bwMode="auto">
          <a:xfrm>
            <a:off x="0" y="0"/>
            <a:ext cx="4160937" cy="365276"/>
          </a:xfrm>
          <a:prstGeom prst="rect">
            <a:avLst/>
          </a:prstGeom>
          <a:noFill/>
          <a:ln w="9525">
            <a:noFill/>
            <a:miter lim="800000"/>
            <a:headEnd/>
            <a:tailEnd/>
          </a:ln>
          <a:effectLst/>
        </p:spPr>
        <p:txBody>
          <a:bodyPr vert="horz" wrap="square" lIns="95738" tIns="47869" rIns="95738" bIns="47869" numCol="1" anchor="t" anchorCtr="0" compatLnSpc="1">
            <a:prstTxWarp prst="textNoShape">
              <a:avLst/>
            </a:prstTxWarp>
          </a:bodyPr>
          <a:lstStyle>
            <a:lvl1pPr algn="l" defTabSz="957263">
              <a:defRPr sz="1300" b="0">
                <a:latin typeface="Times New Roman" pitchFamily="-107" charset="0"/>
              </a:defRPr>
            </a:lvl1pPr>
          </a:lstStyle>
          <a:p>
            <a:pPr>
              <a:defRPr/>
            </a:pPr>
            <a:endParaRPr lang="en-US"/>
          </a:p>
        </p:txBody>
      </p:sp>
      <p:sp>
        <p:nvSpPr>
          <p:cNvPr id="176131" name="Rectangle 3"/>
          <p:cNvSpPr>
            <a:spLocks noGrp="1" noChangeArrowheads="1"/>
          </p:cNvSpPr>
          <p:nvPr>
            <p:ph type="dt" idx="1"/>
          </p:nvPr>
        </p:nvSpPr>
        <p:spPr bwMode="auto">
          <a:xfrm>
            <a:off x="5438180" y="0"/>
            <a:ext cx="4160937" cy="365276"/>
          </a:xfrm>
          <a:prstGeom prst="rect">
            <a:avLst/>
          </a:prstGeom>
          <a:noFill/>
          <a:ln w="9525">
            <a:noFill/>
            <a:miter lim="800000"/>
            <a:headEnd/>
            <a:tailEnd/>
          </a:ln>
          <a:effectLst/>
        </p:spPr>
        <p:txBody>
          <a:bodyPr vert="horz" wrap="square" lIns="95738" tIns="47869" rIns="95738" bIns="47869" numCol="1" anchor="t" anchorCtr="0" compatLnSpc="1">
            <a:prstTxWarp prst="textNoShape">
              <a:avLst/>
            </a:prstTxWarp>
          </a:bodyPr>
          <a:lstStyle>
            <a:lvl1pPr algn="r" defTabSz="957263">
              <a:defRPr sz="1300" b="0">
                <a:latin typeface="Times New Roman" pitchFamily="-107" charset="0"/>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2971800" y="549275"/>
            <a:ext cx="3657600" cy="2743200"/>
          </a:xfrm>
          <a:prstGeom prst="rect">
            <a:avLst/>
          </a:prstGeom>
          <a:noFill/>
          <a:ln w="9525">
            <a:solidFill>
              <a:srgbClr val="000000"/>
            </a:solidFill>
            <a:miter lim="800000"/>
            <a:headEnd/>
            <a:tailEnd/>
          </a:ln>
        </p:spPr>
      </p:sp>
      <p:sp>
        <p:nvSpPr>
          <p:cNvPr id="176133" name="Rectangle 5"/>
          <p:cNvSpPr>
            <a:spLocks noGrp="1" noChangeArrowheads="1"/>
          </p:cNvSpPr>
          <p:nvPr>
            <p:ph type="body" sz="quarter" idx="3"/>
          </p:nvPr>
        </p:nvSpPr>
        <p:spPr bwMode="auto">
          <a:xfrm>
            <a:off x="960538" y="3474963"/>
            <a:ext cx="7680127" cy="3291114"/>
          </a:xfrm>
          <a:prstGeom prst="rect">
            <a:avLst/>
          </a:prstGeom>
          <a:noFill/>
          <a:ln w="9525">
            <a:noFill/>
            <a:miter lim="800000"/>
            <a:headEnd/>
            <a:tailEnd/>
          </a:ln>
          <a:effectLst/>
        </p:spPr>
        <p:txBody>
          <a:bodyPr vert="horz" wrap="square" lIns="95738" tIns="47869" rIns="95738" bIns="4786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6134" name="Rectangle 6"/>
          <p:cNvSpPr>
            <a:spLocks noGrp="1" noChangeArrowheads="1"/>
          </p:cNvSpPr>
          <p:nvPr>
            <p:ph type="ftr" sz="quarter" idx="4"/>
          </p:nvPr>
        </p:nvSpPr>
        <p:spPr bwMode="auto">
          <a:xfrm>
            <a:off x="0" y="6948715"/>
            <a:ext cx="4160937" cy="365276"/>
          </a:xfrm>
          <a:prstGeom prst="rect">
            <a:avLst/>
          </a:prstGeom>
          <a:noFill/>
          <a:ln w="9525">
            <a:noFill/>
            <a:miter lim="800000"/>
            <a:headEnd/>
            <a:tailEnd/>
          </a:ln>
          <a:effectLst/>
        </p:spPr>
        <p:txBody>
          <a:bodyPr vert="horz" wrap="square" lIns="95738" tIns="47869" rIns="95738" bIns="47869" numCol="1" anchor="b" anchorCtr="0" compatLnSpc="1">
            <a:prstTxWarp prst="textNoShape">
              <a:avLst/>
            </a:prstTxWarp>
          </a:bodyPr>
          <a:lstStyle>
            <a:lvl1pPr algn="l" defTabSz="957263">
              <a:defRPr sz="1300" b="0">
                <a:latin typeface="Times New Roman" pitchFamily="-107" charset="0"/>
              </a:defRPr>
            </a:lvl1pPr>
          </a:lstStyle>
          <a:p>
            <a:pPr>
              <a:defRPr/>
            </a:pPr>
            <a:endParaRPr lang="en-US"/>
          </a:p>
        </p:txBody>
      </p:sp>
      <p:sp>
        <p:nvSpPr>
          <p:cNvPr id="176135" name="Rectangle 7"/>
          <p:cNvSpPr>
            <a:spLocks noGrp="1" noChangeArrowheads="1"/>
          </p:cNvSpPr>
          <p:nvPr>
            <p:ph type="sldNum" sz="quarter" idx="5"/>
          </p:nvPr>
        </p:nvSpPr>
        <p:spPr bwMode="auto">
          <a:xfrm>
            <a:off x="5438180" y="6948715"/>
            <a:ext cx="4160937" cy="365276"/>
          </a:xfrm>
          <a:prstGeom prst="rect">
            <a:avLst/>
          </a:prstGeom>
          <a:noFill/>
          <a:ln w="9525">
            <a:noFill/>
            <a:miter lim="800000"/>
            <a:headEnd/>
            <a:tailEnd/>
          </a:ln>
          <a:effectLst/>
        </p:spPr>
        <p:txBody>
          <a:bodyPr vert="horz" wrap="square" lIns="95738" tIns="47869" rIns="95738" bIns="47869" numCol="1" anchor="b" anchorCtr="0" compatLnSpc="1">
            <a:prstTxWarp prst="textNoShape">
              <a:avLst/>
            </a:prstTxWarp>
          </a:bodyPr>
          <a:lstStyle>
            <a:lvl1pPr algn="r" defTabSz="957263">
              <a:defRPr sz="1300" b="0">
                <a:latin typeface="Times New Roman" pitchFamily="-107" charset="0"/>
              </a:defRPr>
            </a:lvl1pPr>
          </a:lstStyle>
          <a:p>
            <a:pPr>
              <a:defRPr/>
            </a:pPr>
            <a:fld id="{B069701C-02A1-CE43-ADB4-E98A80C283F2}" type="slidenum">
              <a:rPr lang="en-US"/>
              <a:pPr>
                <a:defRPr/>
              </a:pPr>
              <a:t>‹#›</a:t>
            </a:fld>
            <a:endParaRPr lang="en-US"/>
          </a:p>
        </p:txBody>
      </p:sp>
    </p:spTree>
    <p:extLst>
      <p:ext uri="{BB962C8B-B14F-4D97-AF65-F5344CB8AC3E}">
        <p14:creationId xmlns:p14="http://schemas.microsoft.com/office/powerpoint/2010/main" val="76515055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pitchFamily="-107" charset="-128"/>
        <a:cs typeface="ＭＳ Ｐゴシック" pitchFamily="-107" charset="-128"/>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1</a:t>
            </a:fld>
            <a:endParaRPr lang="en-US"/>
          </a:p>
        </p:txBody>
      </p:sp>
    </p:spTree>
    <p:extLst>
      <p:ext uri="{BB962C8B-B14F-4D97-AF65-F5344CB8AC3E}">
        <p14:creationId xmlns:p14="http://schemas.microsoft.com/office/powerpoint/2010/main" val="9020344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14</a:t>
            </a:fld>
            <a:endParaRPr lang="en-US"/>
          </a:p>
        </p:txBody>
      </p:sp>
    </p:spTree>
    <p:extLst>
      <p:ext uri="{BB962C8B-B14F-4D97-AF65-F5344CB8AC3E}">
        <p14:creationId xmlns:p14="http://schemas.microsoft.com/office/powerpoint/2010/main" val="550580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15</a:t>
            </a:fld>
            <a:endParaRPr lang="en-US"/>
          </a:p>
        </p:txBody>
      </p:sp>
    </p:spTree>
    <p:extLst>
      <p:ext uri="{BB962C8B-B14F-4D97-AF65-F5344CB8AC3E}">
        <p14:creationId xmlns:p14="http://schemas.microsoft.com/office/powerpoint/2010/main" val="486287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17</a:t>
            </a:fld>
            <a:endParaRPr lang="en-US"/>
          </a:p>
        </p:txBody>
      </p:sp>
    </p:spTree>
    <p:extLst>
      <p:ext uri="{BB962C8B-B14F-4D97-AF65-F5344CB8AC3E}">
        <p14:creationId xmlns:p14="http://schemas.microsoft.com/office/powerpoint/2010/main" val="1608934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18</a:t>
            </a:fld>
            <a:endParaRPr lang="en-US"/>
          </a:p>
        </p:txBody>
      </p:sp>
    </p:spTree>
    <p:extLst>
      <p:ext uri="{BB962C8B-B14F-4D97-AF65-F5344CB8AC3E}">
        <p14:creationId xmlns:p14="http://schemas.microsoft.com/office/powerpoint/2010/main" val="2078472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22</a:t>
            </a:fld>
            <a:endParaRPr lang="en-US"/>
          </a:p>
        </p:txBody>
      </p:sp>
    </p:spTree>
    <p:extLst>
      <p:ext uri="{BB962C8B-B14F-4D97-AF65-F5344CB8AC3E}">
        <p14:creationId xmlns:p14="http://schemas.microsoft.com/office/powerpoint/2010/main" val="964295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25</a:t>
            </a:fld>
            <a:endParaRPr lang="en-US"/>
          </a:p>
        </p:txBody>
      </p:sp>
    </p:spTree>
    <p:extLst>
      <p:ext uri="{BB962C8B-B14F-4D97-AF65-F5344CB8AC3E}">
        <p14:creationId xmlns:p14="http://schemas.microsoft.com/office/powerpoint/2010/main" val="18593891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33</a:t>
            </a:fld>
            <a:endParaRPr lang="en-US"/>
          </a:p>
        </p:txBody>
      </p:sp>
    </p:spTree>
    <p:extLst>
      <p:ext uri="{BB962C8B-B14F-4D97-AF65-F5344CB8AC3E}">
        <p14:creationId xmlns:p14="http://schemas.microsoft.com/office/powerpoint/2010/main" val="295339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38</a:t>
            </a:fld>
            <a:endParaRPr lang="en-US"/>
          </a:p>
        </p:txBody>
      </p:sp>
    </p:spTree>
    <p:extLst>
      <p:ext uri="{BB962C8B-B14F-4D97-AF65-F5344CB8AC3E}">
        <p14:creationId xmlns:p14="http://schemas.microsoft.com/office/powerpoint/2010/main" val="2359618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39</a:t>
            </a:fld>
            <a:endParaRPr lang="en-US"/>
          </a:p>
        </p:txBody>
      </p:sp>
    </p:spTree>
    <p:extLst>
      <p:ext uri="{BB962C8B-B14F-4D97-AF65-F5344CB8AC3E}">
        <p14:creationId xmlns:p14="http://schemas.microsoft.com/office/powerpoint/2010/main" val="6705794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40</a:t>
            </a:fld>
            <a:endParaRPr lang="en-US"/>
          </a:p>
        </p:txBody>
      </p:sp>
    </p:spTree>
    <p:extLst>
      <p:ext uri="{BB962C8B-B14F-4D97-AF65-F5344CB8AC3E}">
        <p14:creationId xmlns:p14="http://schemas.microsoft.com/office/powerpoint/2010/main" val="503334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2</a:t>
            </a:fld>
            <a:endParaRPr lang="en-US"/>
          </a:p>
        </p:txBody>
      </p:sp>
    </p:spTree>
    <p:extLst>
      <p:ext uri="{BB962C8B-B14F-4D97-AF65-F5344CB8AC3E}">
        <p14:creationId xmlns:p14="http://schemas.microsoft.com/office/powerpoint/2010/main" val="2232326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42</a:t>
            </a:fld>
            <a:endParaRPr lang="en-US"/>
          </a:p>
        </p:txBody>
      </p:sp>
    </p:spTree>
    <p:extLst>
      <p:ext uri="{BB962C8B-B14F-4D97-AF65-F5344CB8AC3E}">
        <p14:creationId xmlns:p14="http://schemas.microsoft.com/office/powerpoint/2010/main" val="374641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44</a:t>
            </a:fld>
            <a:endParaRPr lang="en-US"/>
          </a:p>
        </p:txBody>
      </p:sp>
    </p:spTree>
    <p:extLst>
      <p:ext uri="{BB962C8B-B14F-4D97-AF65-F5344CB8AC3E}">
        <p14:creationId xmlns:p14="http://schemas.microsoft.com/office/powerpoint/2010/main" val="19932569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DISCO project eventually formed the early code of VMWARE.. (?) </a:t>
            </a:r>
          </a:p>
          <a:p>
            <a:endParaRPr lang="en-US" dirty="0" smtClean="0"/>
          </a:p>
          <a:p>
            <a:r>
              <a:rPr lang="en-US" dirty="0" smtClean="0"/>
              <a:t>Major change that happened was that processor capabilities became so fast that virtualization overheads could be reduced. </a:t>
            </a:r>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49</a:t>
            </a:fld>
            <a:endParaRPr lang="en-US"/>
          </a:p>
        </p:txBody>
      </p:sp>
    </p:spTree>
    <p:extLst>
      <p:ext uri="{BB962C8B-B14F-4D97-AF65-F5344CB8AC3E}">
        <p14:creationId xmlns:p14="http://schemas.microsoft.com/office/powerpoint/2010/main" val="11193019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Virtualization can be defined many ways. I will try to define it formally and also define it by giving a few examples. However loosely, virtualization is the addition of a software layer (the virtual machine monitor) between the hardware and the existing software that exports an interface at the same level as the underlying hardware.</a:t>
            </a:r>
          </a:p>
          <a:p>
            <a:endParaRPr lang="en-US" dirty="0" smtClean="0"/>
          </a:p>
          <a:p>
            <a:r>
              <a:rPr lang="en-US" dirty="0" smtClean="0"/>
              <a:t>In the strictest case the exported interface is the exact same as the underlying hardware and the virtual machine monitor provides no functionality except multiplexing the hardware among multiple VMs. This was largely the case in the old IBM VM/360 systems.</a:t>
            </a:r>
          </a:p>
          <a:p>
            <a:endParaRPr lang="en-US" dirty="0" smtClean="0"/>
          </a:p>
          <a:p>
            <a:r>
              <a:rPr lang="en-US" dirty="0" smtClean="0"/>
              <a:t>However the layer really can export a different hardware interface as the case in cross-ISA emulators. Also the layer can provide additional functionality not present in the operating system.</a:t>
            </a:r>
          </a:p>
          <a:p>
            <a:endParaRPr lang="en-US" dirty="0" smtClean="0"/>
          </a:p>
          <a:p>
            <a:r>
              <a:rPr lang="en-US" dirty="0" smtClean="0"/>
              <a:t>You can think of virtualization as the addition of a layer of software that can run the original software with little or no changes.</a:t>
            </a:r>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51</a:t>
            </a:fld>
            <a:endParaRPr lang="en-US"/>
          </a:p>
        </p:txBody>
      </p:sp>
    </p:spTree>
    <p:extLst>
      <p:ext uri="{BB962C8B-B14F-4D97-AF65-F5344CB8AC3E}">
        <p14:creationId xmlns:p14="http://schemas.microsoft.com/office/powerpoint/2010/main" val="10651843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Virtualization has three main properties that give rise to all its applications.</a:t>
            </a:r>
          </a:p>
          <a:p>
            <a:endParaRPr lang="en-US" dirty="0" smtClean="0"/>
          </a:p>
          <a:p>
            <a:r>
              <a:rPr lang="en-US" dirty="0" smtClean="0"/>
              <a:t>Isolation</a:t>
            </a:r>
          </a:p>
          <a:p>
            <a:r>
              <a:rPr lang="en-US" dirty="0" smtClean="0"/>
              <a:t>First, virtualization provides isolation. Isolation is key for many applications and comes in several flavors.</a:t>
            </a:r>
          </a:p>
          <a:p>
            <a:endParaRPr lang="en-US" dirty="0" smtClean="0"/>
          </a:p>
          <a:p>
            <a:r>
              <a:rPr lang="en-US" dirty="0" smtClean="0"/>
              <a:t> Fault Isolation. If one virtual machine contains a buggy operating system, that OS can start scribbling all over physical memory. These wild rights must be contained within the VM boundaries.</a:t>
            </a:r>
          </a:p>
          <a:p>
            <a:r>
              <a:rPr lang="en-US" dirty="0" smtClean="0"/>
              <a:t> Performance Isolation. Ideally VMs performance would be independent of the activity going-on on the hardware. This must be accomplished by smart scheduling and resource allocation policies in the monitor.</a:t>
            </a:r>
          </a:p>
          <a:p>
            <a:r>
              <a:rPr lang="en-US" dirty="0" smtClean="0"/>
              <a:t> Software Isolation. Most of the issues with computers today are complex software configurations. DLL hell on PCs, operating system and library versions, viruses, and other security threats. VMs are naturally isolated for each other by running in separate software environments.</a:t>
            </a:r>
          </a:p>
          <a:p>
            <a:endParaRPr lang="en-US" dirty="0" smtClean="0"/>
          </a:p>
          <a:p>
            <a:r>
              <a:rPr lang="en-US" dirty="0" smtClean="0"/>
              <a:t>Encapsulation</a:t>
            </a:r>
          </a:p>
          <a:p>
            <a:r>
              <a:rPr lang="en-US" dirty="0" smtClean="0"/>
              <a:t>Encapsulation is the property that all VM state can be described and recorded simply. The VM state is basically the dynamic memory, static memory, and the register state of the CPU and devices. These items typically have a simple layout and are easy to describe. We can checkpoint a VM by writing out these items to a few files. The VM can be moved and copied by moving these files around. You can think about this as similar to doing a backup at the block level vs. doing a backup by recording all the packages, configuration and data files that encompass a file system.</a:t>
            </a:r>
          </a:p>
          <a:p>
            <a:endParaRPr lang="en-US" dirty="0" smtClean="0"/>
          </a:p>
          <a:p>
            <a:r>
              <a:rPr lang="en-US" dirty="0" smtClean="0"/>
              <a:t>Interposition</a:t>
            </a:r>
          </a:p>
          <a:p>
            <a:r>
              <a:rPr lang="en-US" dirty="0" smtClean="0"/>
              <a:t>At some level all access to the hardware passes through the virtual machine monitor first. This gives the monitor a chance to operate on these accesses. The best example of this is encrypting all data written to a disk. The advantage of this is that it does it without the knowledge of the OS.</a:t>
            </a:r>
          </a:p>
          <a:p>
            <a:endParaRPr lang="en-US" dirty="0" smtClean="0"/>
          </a:p>
          <a:p>
            <a:r>
              <a:rPr lang="en-US" dirty="0" smtClean="0"/>
              <a:t>Why not in the OS?</a:t>
            </a:r>
          </a:p>
          <a:p>
            <a:r>
              <a:rPr lang="en-US" dirty="0" smtClean="0"/>
              <a:t>This brings up a good point. Why not do these things in the OS. By splitting up the system this way the OS functions more like a large application library. The VMM functions more like a smart set of device drivers. This is a nice split and can simplify overall system design. It also provides a natural administration boundary. However the monitor is often at a disadvantage because it does not have the same insight into what’s happening as the OS has. For example, the OS knows the distinction between data and metadata when implementing an encrypted file system. So there is a tradeoff there.</a:t>
            </a:r>
          </a:p>
          <a:p>
            <a:endParaRPr lang="en-US" dirty="0" smtClean="0"/>
          </a:p>
          <a:p>
            <a:r>
              <a:rPr lang="en-US" dirty="0" smtClean="0"/>
              <a:t>Expanded capabilities. Want to use one machine to support multiple OS’s simultaneously. E.g., Parallels program makes it possible to run Windows applications on Macintosh. Does this by creating a VMM with </a:t>
            </a:r>
            <a:r>
              <a:rPr lang="en-US" dirty="0" err="1" smtClean="0"/>
              <a:t>MacOS</a:t>
            </a:r>
            <a:r>
              <a:rPr lang="en-US" dirty="0" smtClean="0"/>
              <a:t> as host, and Windows (or Linux) OS as guest. Can be done efficiently partly because both </a:t>
            </a:r>
            <a:r>
              <a:rPr lang="en-US" dirty="0" err="1" smtClean="0"/>
              <a:t>MacOS</a:t>
            </a:r>
            <a:r>
              <a:rPr lang="en-US" dirty="0" smtClean="0"/>
              <a:t> &amp; Windows run on x86, so can directly execute most of the Windows &amp; application code. </a:t>
            </a:r>
          </a:p>
          <a:p>
            <a:endParaRPr lang="en-US" dirty="0" smtClean="0"/>
          </a:p>
          <a:p>
            <a:r>
              <a:rPr lang="en-US" dirty="0" smtClean="0"/>
              <a:t>Resource sharing. Want to schedule many different programs onto a collection of machines, while providing high degree of isolation between them. Example: Amazon Web Services. Companies can rent virtualized machines by the hour. Use to run large data centers. Advantage of renting vs. buying: can dynamically change number of machines according to load, and let others deal with system administration. Much cheaper than buying &amp; operating enough machines to meet peak load: rely on averages, and cost / CPU less than purchase &amp; operate cost. (This was the original motivation for virtualization. IBM had big mainframe computers. Wanted to have multiple clients, each using OS of its choice, on single machine.) </a:t>
            </a:r>
          </a:p>
          <a:p>
            <a:endParaRPr lang="en-US" dirty="0" smtClean="0"/>
          </a:p>
          <a:p>
            <a:pPr marL="171450" indent="-171450">
              <a:buFontTx/>
              <a:buChar char="-"/>
            </a:pPr>
            <a:r>
              <a:rPr lang="en-US" dirty="0" smtClean="0"/>
              <a:t>Security. Runs user program within virtual machine that allows incoming network connection, but no outgoing one. Virtualization makes it impossible for program to modify any files or initiate network connections.</a:t>
            </a:r>
          </a:p>
          <a:p>
            <a:pPr marL="171450" indent="-171450">
              <a:buFontTx/>
              <a:buChar char="-"/>
            </a:pPr>
            <a:r>
              <a:rPr lang="en-US" dirty="0" smtClean="0"/>
              <a:t>Flexibility. Can migrate complete "system" from one machine to another, including the OS and all applications running on it.</a:t>
            </a:r>
          </a:p>
          <a:p>
            <a:pPr marL="171450" indent="-171450">
              <a:buFontTx/>
              <a:buChar char="-"/>
            </a:pPr>
            <a:r>
              <a:rPr lang="en-US" dirty="0" smtClean="0"/>
              <a:t>Testing / debugging. E.g., Jiri </a:t>
            </a:r>
            <a:r>
              <a:rPr lang="en-US" dirty="0" err="1" smtClean="0"/>
              <a:t>Simsa’s</a:t>
            </a:r>
            <a:r>
              <a:rPr lang="en-US" dirty="0" smtClean="0"/>
              <a:t> </a:t>
            </a:r>
            <a:r>
              <a:rPr lang="en-US" dirty="0" err="1" smtClean="0"/>
              <a:t>dBug</a:t>
            </a:r>
            <a:r>
              <a:rPr lang="en-US" dirty="0" smtClean="0"/>
              <a:t> program. Runs many tests on threaded program to look for concurrency bug. Each time, reloads image of machine’s starting point and then traces through new test sequence. VM provides simple way to checkpoint entire machine state and restart from saved state.</a:t>
            </a:r>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52</a:t>
            </a:fld>
            <a:endParaRPr lang="en-US"/>
          </a:p>
        </p:txBody>
      </p:sp>
    </p:spTree>
    <p:extLst>
      <p:ext uri="{BB962C8B-B14F-4D97-AF65-F5344CB8AC3E}">
        <p14:creationId xmlns:p14="http://schemas.microsoft.com/office/powerpoint/2010/main" val="7265948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Virtual systems</a:t>
            </a:r>
          </a:p>
          <a:p>
            <a:r>
              <a:rPr lang="en-US" dirty="0" smtClean="0"/>
              <a:t> Abstract physical components/details using logical objects</a:t>
            </a:r>
          </a:p>
          <a:p>
            <a:r>
              <a:rPr lang="en-US" dirty="0" smtClean="0"/>
              <a:t> Dynamically bind logical objects to physical configurations</a:t>
            </a:r>
          </a:p>
          <a:p>
            <a:endParaRPr lang="en-US" dirty="0" smtClean="0"/>
          </a:p>
          <a:p>
            <a:r>
              <a:rPr lang="en-US" dirty="0" smtClean="0"/>
              <a:t>We will mostly be focusing on “System Virtualization” but its useful to talk about the other forms of virtualization you are familiar with. </a:t>
            </a:r>
          </a:p>
          <a:p>
            <a:endParaRPr lang="en-US" dirty="0"/>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53</a:t>
            </a:fld>
            <a:endParaRPr lang="en-US"/>
          </a:p>
        </p:txBody>
      </p:sp>
    </p:spTree>
    <p:extLst>
      <p:ext uri="{BB962C8B-B14F-4D97-AF65-F5344CB8AC3E}">
        <p14:creationId xmlns:p14="http://schemas.microsoft.com/office/powerpoint/2010/main" val="2176271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What’s the tradeoff? Less isolation than a fully virtualized system. </a:t>
            </a:r>
          </a:p>
          <a:p>
            <a:endParaRPr lang="en-US" dirty="0" smtClean="0"/>
          </a:p>
          <a:p>
            <a:r>
              <a:rPr lang="en-US" dirty="0" smtClean="0"/>
              <a:t>Containers also sometimes called lightweight virtualization. A company that has become really famous is Docker. </a:t>
            </a:r>
            <a:endParaRPr lang="en-US" dirty="0"/>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56</a:t>
            </a:fld>
            <a:endParaRPr lang="en-US"/>
          </a:p>
        </p:txBody>
      </p:sp>
    </p:spTree>
    <p:extLst>
      <p:ext uri="{BB962C8B-B14F-4D97-AF65-F5344CB8AC3E}">
        <p14:creationId xmlns:p14="http://schemas.microsoft.com/office/powerpoint/2010/main" val="12056528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Direct execution</a:t>
            </a:r>
          </a:p>
          <a:p>
            <a:endParaRPr lang="en-US" dirty="0" smtClean="0"/>
          </a:p>
          <a:p>
            <a:r>
              <a:rPr lang="en-US" dirty="0" err="1" smtClean="0"/>
              <a:t>Popek</a:t>
            </a:r>
            <a:r>
              <a:rPr lang="en-US" dirty="0" smtClean="0"/>
              <a:t> and Goldberg (1974) </a:t>
            </a:r>
          </a:p>
          <a:p>
            <a:r>
              <a:rPr lang="en-US" dirty="0" smtClean="0"/>
              <a:t> - Sensitive instructions: only executed in kernel mode </a:t>
            </a:r>
          </a:p>
          <a:p>
            <a:r>
              <a:rPr lang="en-US" dirty="0" smtClean="0"/>
              <a:t> - Privileged instructions: trap when run in user mode </a:t>
            </a:r>
          </a:p>
          <a:p>
            <a:r>
              <a:rPr lang="en-US" dirty="0" smtClean="0"/>
              <a:t> - CPU architecture is </a:t>
            </a:r>
            <a:r>
              <a:rPr lang="en-US" dirty="0" err="1" smtClean="0"/>
              <a:t>virtualizable</a:t>
            </a:r>
            <a:r>
              <a:rPr lang="en-US" dirty="0" smtClean="0"/>
              <a:t> only if sensitive instructions are subset of privileged instructions </a:t>
            </a:r>
          </a:p>
          <a:p>
            <a:r>
              <a:rPr lang="en-US" dirty="0" smtClean="0"/>
              <a:t> </a:t>
            </a:r>
          </a:p>
          <a:p>
            <a:r>
              <a:rPr lang="en-US" dirty="0" smtClean="0"/>
              <a:t>When guest OS runs a sensitive instruction, must trap to VMM so it maintains control</a:t>
            </a:r>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61</a:t>
            </a:fld>
            <a:endParaRPr lang="en-US"/>
          </a:p>
        </p:txBody>
      </p:sp>
    </p:spTree>
    <p:extLst>
      <p:ext uri="{BB962C8B-B14F-4D97-AF65-F5344CB8AC3E}">
        <p14:creationId xmlns:p14="http://schemas.microsoft.com/office/powerpoint/2010/main" val="6123842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Cannot allow OS to map any Virtual =&gt; hardware page</a:t>
            </a:r>
          </a:p>
          <a:p>
            <a:r>
              <a:rPr lang="en-US" dirty="0" smtClean="0"/>
              <a:t>- Thus, OS can only map to hardware page given by VMM</a:t>
            </a:r>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65</a:t>
            </a:fld>
            <a:endParaRPr lang="en-US"/>
          </a:p>
        </p:txBody>
      </p:sp>
    </p:spTree>
    <p:extLst>
      <p:ext uri="{BB962C8B-B14F-4D97-AF65-F5344CB8AC3E}">
        <p14:creationId xmlns:p14="http://schemas.microsoft.com/office/powerpoint/2010/main" val="19555410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MMU = hardware memory </a:t>
            </a:r>
            <a:r>
              <a:rPr lang="en-US" dirty="0" err="1" smtClean="0"/>
              <a:t>managemeent</a:t>
            </a:r>
            <a:r>
              <a:rPr lang="en-US" dirty="0" smtClean="0"/>
              <a:t> unit </a:t>
            </a:r>
          </a:p>
          <a:p>
            <a:endParaRPr lang="en-US" dirty="0"/>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67</a:t>
            </a:fld>
            <a:endParaRPr lang="en-US"/>
          </a:p>
        </p:txBody>
      </p:sp>
    </p:spTree>
    <p:extLst>
      <p:ext uri="{BB962C8B-B14F-4D97-AF65-F5344CB8AC3E}">
        <p14:creationId xmlns:p14="http://schemas.microsoft.com/office/powerpoint/2010/main" val="1154325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4</a:t>
            </a:fld>
            <a:endParaRPr lang="en-US"/>
          </a:p>
        </p:txBody>
      </p:sp>
    </p:spTree>
    <p:extLst>
      <p:ext uri="{BB962C8B-B14F-4D97-AF65-F5344CB8AC3E}">
        <p14:creationId xmlns:p14="http://schemas.microsoft.com/office/powerpoint/2010/main" val="9056318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 traditional system there are typically 2 address spaces – the virtual address space  (VAS) and the physical address space (PAS). The OS and user processes run in the VAS. The OS manages the mapping from VAS to PAS through the use of the Memory Management Unit (MMU) provided in the processor.  The OS maintains a page table that maps each page in the current VAS to a page in the PAS. Typically the OS will maintain one page table per user level process.</a:t>
            </a:r>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68</a:t>
            </a:fld>
            <a:endParaRPr lang="en-US"/>
          </a:p>
        </p:txBody>
      </p:sp>
    </p:spTree>
    <p:extLst>
      <p:ext uri="{BB962C8B-B14F-4D97-AF65-F5344CB8AC3E}">
        <p14:creationId xmlns:p14="http://schemas.microsoft.com/office/powerpoint/2010/main" val="20190017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Balloon memory manager/driver in the guest OS communicates with VMM and is told to allocate or deallocate memory to decrease or increase physical memory use of guest, causing guest OS to free or have more memory available</a:t>
            </a:r>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71</a:t>
            </a:fld>
            <a:endParaRPr lang="en-US"/>
          </a:p>
        </p:txBody>
      </p:sp>
    </p:spTree>
    <p:extLst>
      <p:ext uri="{BB962C8B-B14F-4D97-AF65-F5344CB8AC3E}">
        <p14:creationId xmlns:p14="http://schemas.microsoft.com/office/powerpoint/2010/main" val="57814405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Physical-to-virtual (P-to-V) and convert native disk blocks into VMM format</a:t>
            </a:r>
          </a:p>
          <a:p>
            <a:r>
              <a:rPr lang="en-US" dirty="0" smtClean="0"/>
              <a:t>Virtual-to-physical (V-to-P) convert from virtual format to native or disk format</a:t>
            </a:r>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76</a:t>
            </a:fld>
            <a:endParaRPr lang="en-US"/>
          </a:p>
        </p:txBody>
      </p:sp>
    </p:spTree>
    <p:extLst>
      <p:ext uri="{BB962C8B-B14F-4D97-AF65-F5344CB8AC3E}">
        <p14:creationId xmlns:p14="http://schemas.microsoft.com/office/powerpoint/2010/main" val="9133341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Q1: what happens to my persistent state? (i.e. state on my hard drive or stuff that’s not in the main memory?)  (</a:t>
            </a:r>
            <a:r>
              <a:rPr lang="en-US" dirty="0" err="1" smtClean="0"/>
              <a:t>Ans</a:t>
            </a:r>
            <a:r>
              <a:rPr lang="en-US" dirty="0" smtClean="0"/>
              <a:t>: network attached storage or NFS usually, don’t want to move all the hard drive state over the n/w!) </a:t>
            </a:r>
          </a:p>
          <a:p>
            <a:endParaRPr lang="en-US" dirty="0" smtClean="0"/>
          </a:p>
          <a:p>
            <a:r>
              <a:rPr lang="en-US" dirty="0" smtClean="0"/>
              <a:t>Q2: How do you ensure that the network parameters (IP, MAC) </a:t>
            </a:r>
            <a:r>
              <a:rPr lang="en-US" dirty="0" err="1" smtClean="0"/>
              <a:t>etc</a:t>
            </a:r>
            <a:r>
              <a:rPr lang="en-US" dirty="0" smtClean="0"/>
              <a:t> are all the same? How will other machines know where to contact me?  (Answer: ARP updates, flat network, same virtual MAC address as before so things work as before). </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78</a:t>
            </a:fld>
            <a:endParaRPr lang="en-US"/>
          </a:p>
        </p:txBody>
      </p:sp>
    </p:spTree>
    <p:extLst>
      <p:ext uri="{BB962C8B-B14F-4D97-AF65-F5344CB8AC3E}">
        <p14:creationId xmlns:p14="http://schemas.microsoft.com/office/powerpoint/2010/main" val="5555794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069701C-02A1-CE43-ADB4-E98A80C283F2}" type="slidenum">
              <a:rPr lang="en-US" smtClean="0"/>
              <a:pPr>
                <a:defRPr/>
              </a:pPr>
              <a:t>81</a:t>
            </a:fld>
            <a:endParaRPr lang="en-US"/>
          </a:p>
        </p:txBody>
      </p:sp>
    </p:spTree>
    <p:extLst>
      <p:ext uri="{BB962C8B-B14F-4D97-AF65-F5344CB8AC3E}">
        <p14:creationId xmlns:p14="http://schemas.microsoft.com/office/powerpoint/2010/main" val="6951980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Times New Roman" pitchFamily="18" charset="0"/>
                <a:ea typeface="+mn-ea"/>
                <a:cs typeface="+mn-cs"/>
              </a:rPr>
              <a:t>BM: you buy the software from Microsoft, Oracle: </a:t>
            </a:r>
            <a:r>
              <a:rPr lang="en-US" sz="1200" kern="1200" dirty="0" err="1" smtClean="0">
                <a:solidFill>
                  <a:schemeClr val="tx1"/>
                </a:solidFill>
                <a:effectLst/>
                <a:latin typeface="Times New Roman" pitchFamily="18" charset="0"/>
                <a:ea typeface="+mn-ea"/>
                <a:cs typeface="+mn-cs"/>
              </a:rPr>
              <a:t>perpuetual</a:t>
            </a:r>
            <a:r>
              <a:rPr lang="en-US" sz="1200" kern="1200" dirty="0" smtClean="0">
                <a:solidFill>
                  <a:schemeClr val="tx1"/>
                </a:solidFill>
                <a:effectLst/>
                <a:latin typeface="Times New Roman" pitchFamily="18" charset="0"/>
                <a:ea typeface="+mn-ea"/>
                <a:cs typeface="+mn-cs"/>
              </a:rPr>
              <a:t> license / upgrade and update and the right to call </a:t>
            </a:r>
          </a:p>
          <a:p>
            <a:r>
              <a:rPr lang="en-US" sz="1200" kern="1200" dirty="0" smtClean="0">
                <a:solidFill>
                  <a:schemeClr val="tx1"/>
                </a:solidFill>
                <a:effectLst/>
                <a:latin typeface="Times New Roman" pitchFamily="18" charset="0"/>
                <a:ea typeface="+mn-ea"/>
                <a:cs typeface="+mn-cs"/>
              </a:rPr>
              <a:t>derivative price: 20% of the license price </a:t>
            </a:r>
          </a:p>
          <a:p>
            <a:r>
              <a:rPr lang="en-US" sz="1200" kern="1200" dirty="0" smtClean="0">
                <a:solidFill>
                  <a:schemeClr val="tx1"/>
                </a:solidFill>
                <a:effectLst/>
                <a:latin typeface="Times New Roman" pitchFamily="18" charset="0"/>
                <a:ea typeface="+mn-ea"/>
                <a:cs typeface="+mn-cs"/>
              </a:rPr>
              <a:t>very good business model </a:t>
            </a:r>
          </a:p>
          <a:p>
            <a:r>
              <a:rPr lang="en-US" sz="1200" kern="1200" dirty="0" smtClean="0">
                <a:solidFill>
                  <a:schemeClr val="tx1"/>
                </a:solidFill>
                <a:effectLst/>
                <a:latin typeface="Times New Roman" pitchFamily="18" charset="0"/>
                <a:ea typeface="+mn-ea"/>
                <a:cs typeface="+mn-cs"/>
              </a:rPr>
              <a:t>very high profit margin </a:t>
            </a:r>
          </a:p>
          <a:p>
            <a:r>
              <a:rPr lang="en-US" sz="1200" kern="1200" dirty="0" smtClean="0">
                <a:solidFill>
                  <a:schemeClr val="tx1"/>
                </a:solidFill>
                <a:effectLst/>
                <a:latin typeface="Times New Roman" pitchFamily="18" charset="0"/>
                <a:ea typeface="+mn-ea"/>
                <a:cs typeface="+mn-cs"/>
              </a:rPr>
              <a:t>large software companies: that model works really really well </a:t>
            </a:r>
          </a:p>
          <a:p>
            <a:r>
              <a:rPr lang="en-US" sz="1200" kern="1200" dirty="0" smtClean="0">
                <a:solidFill>
                  <a:schemeClr val="tx1"/>
                </a:solidFill>
                <a:effectLst/>
                <a:latin typeface="Times New Roman" pitchFamily="18" charset="0"/>
                <a:ea typeface="+mn-ea"/>
                <a:cs typeface="+mn-cs"/>
              </a:rPr>
              <a:t>Oracle 12 B out of 15 B </a:t>
            </a:r>
          </a:p>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82</a:t>
            </a:fld>
            <a:endParaRPr lang="en-US"/>
          </a:p>
        </p:txBody>
      </p:sp>
    </p:spTree>
    <p:extLst>
      <p:ext uri="{BB962C8B-B14F-4D97-AF65-F5344CB8AC3E}">
        <p14:creationId xmlns:p14="http://schemas.microsoft.com/office/powerpoint/2010/main" val="10901744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Times New Roman" pitchFamily="18" charset="0"/>
                <a:ea typeface="+mn-ea"/>
                <a:cs typeface="+mn-cs"/>
              </a:rPr>
              <a:t>conceptually more than in model 1 </a:t>
            </a:r>
          </a:p>
          <a:p>
            <a:r>
              <a:rPr lang="en-US" sz="1200" kern="1200" dirty="0" smtClean="0">
                <a:solidFill>
                  <a:schemeClr val="tx1"/>
                </a:solidFill>
                <a:effectLst/>
                <a:latin typeface="Times New Roman" pitchFamily="18" charset="0"/>
                <a:ea typeface="+mn-ea"/>
                <a:cs typeface="+mn-cs"/>
              </a:rPr>
              <a:t>1 success story: </a:t>
            </a:r>
            <a:r>
              <a:rPr lang="en-US" sz="1200" kern="1200" dirty="0" err="1" smtClean="0">
                <a:solidFill>
                  <a:schemeClr val="tx1"/>
                </a:solidFill>
                <a:effectLst/>
                <a:latin typeface="Times New Roman" pitchFamily="18" charset="0"/>
                <a:ea typeface="+mn-ea"/>
                <a:cs typeface="+mn-cs"/>
              </a:rPr>
              <a:t>redhat</a:t>
            </a:r>
            <a:r>
              <a:rPr lang="en-US" sz="1200" kern="1200" dirty="0" smtClean="0">
                <a:solidFill>
                  <a:schemeClr val="tx1"/>
                </a:solidFill>
                <a:effectLst/>
                <a:latin typeface="Times New Roman" pitchFamily="18" charset="0"/>
                <a:ea typeface="+mn-ea"/>
                <a:cs typeface="+mn-cs"/>
              </a:rPr>
              <a:t> network is one good example of this working </a:t>
            </a:r>
          </a:p>
          <a:p>
            <a:r>
              <a:rPr lang="en-US" sz="1200" kern="1200" dirty="0" smtClean="0">
                <a:solidFill>
                  <a:schemeClr val="tx1"/>
                </a:solidFill>
                <a:effectLst/>
                <a:latin typeface="Times New Roman" pitchFamily="18" charset="0"/>
                <a:ea typeface="+mn-ea"/>
                <a:cs typeface="+mn-cs"/>
              </a:rPr>
              <a:t>not many other examples of it </a:t>
            </a:r>
          </a:p>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83</a:t>
            </a:fld>
            <a:endParaRPr lang="en-US"/>
          </a:p>
        </p:txBody>
      </p:sp>
    </p:spTree>
    <p:extLst>
      <p:ext uri="{BB962C8B-B14F-4D97-AF65-F5344CB8AC3E}">
        <p14:creationId xmlns:p14="http://schemas.microsoft.com/office/powerpoint/2010/main" val="4562050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Times New Roman" pitchFamily="18" charset="0"/>
                <a:ea typeface="+mn-ea"/>
                <a:cs typeface="+mn-cs"/>
              </a:rPr>
              <a:t>cost of the software does not end with purchase </a:t>
            </a:r>
          </a:p>
          <a:p>
            <a:r>
              <a:rPr lang="en-US" sz="1200" kern="1200" dirty="0" smtClean="0">
                <a:solidFill>
                  <a:schemeClr val="tx1"/>
                </a:solidFill>
                <a:effectLst/>
                <a:latin typeface="Times New Roman" pitchFamily="18" charset="0"/>
                <a:ea typeface="+mn-ea"/>
                <a:cs typeface="+mn-cs"/>
              </a:rPr>
              <a:t>If I buy a CRM, HR , supply chain, all these applications; then I need to manage the security, availability, performance and change of the software </a:t>
            </a:r>
          </a:p>
          <a:p>
            <a:r>
              <a:rPr lang="en-US" sz="1200" kern="1200" dirty="0" smtClean="0">
                <a:solidFill>
                  <a:schemeClr val="tx1"/>
                </a:solidFill>
                <a:effectLst/>
                <a:latin typeface="Times New Roman" pitchFamily="18" charset="0"/>
                <a:ea typeface="+mn-ea"/>
                <a:cs typeface="+mn-cs"/>
              </a:rPr>
              <a:t>If you look at the budget of a CIO, 75% of the budget is fully allocated for the next year: all spent doing management </a:t>
            </a:r>
          </a:p>
          <a:p>
            <a:r>
              <a:rPr lang="en-US" sz="1200" kern="1200" dirty="0" smtClean="0">
                <a:solidFill>
                  <a:schemeClr val="tx1"/>
                </a:solidFill>
                <a:effectLst/>
                <a:latin typeface="Times New Roman" pitchFamily="18" charset="0"/>
                <a:ea typeface="+mn-ea"/>
                <a:cs typeface="+mn-cs"/>
              </a:rPr>
              <a:t>Rule of thumb: people spend 4 times the cost of the software to manage it </a:t>
            </a:r>
          </a:p>
          <a:p>
            <a:r>
              <a:rPr lang="en-US" sz="1200" kern="1200" dirty="0" smtClean="0">
                <a:solidFill>
                  <a:schemeClr val="tx1"/>
                </a:solidFill>
                <a:effectLst/>
                <a:latin typeface="Times New Roman" pitchFamily="18" charset="0"/>
                <a:ea typeface="+mn-ea"/>
                <a:cs typeface="+mn-cs"/>
              </a:rPr>
              <a:t>16000/user/year</a:t>
            </a:r>
          </a:p>
        </p:txBody>
      </p:sp>
      <p:sp>
        <p:nvSpPr>
          <p:cNvPr id="4" name="Slide Number Placeholder 3"/>
          <p:cNvSpPr>
            <a:spLocks noGrp="1"/>
          </p:cNvSpPr>
          <p:nvPr>
            <p:ph type="sldNum" sz="quarter" idx="10"/>
          </p:nvPr>
        </p:nvSpPr>
        <p:spPr/>
        <p:txBody>
          <a:bodyPr/>
          <a:lstStyle/>
          <a:p>
            <a:fld id="{D37F8DB4-A4FF-4A8B-9A85-9B1874A58FCC}" type="slidenum">
              <a:rPr lang="en-US" smtClean="0"/>
              <a:pPr/>
              <a:t>84</a:t>
            </a:fld>
            <a:endParaRPr lang="en-US"/>
          </a:p>
        </p:txBody>
      </p:sp>
    </p:spTree>
    <p:extLst>
      <p:ext uri="{BB962C8B-B14F-4D97-AF65-F5344CB8AC3E}">
        <p14:creationId xmlns:p14="http://schemas.microsoft.com/office/powerpoint/2010/main" val="2986529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Times New Roman" pitchFamily="18" charset="0"/>
                <a:ea typeface="+mn-ea"/>
                <a:cs typeface="+mn-cs"/>
              </a:rPr>
              <a:t>take over the datacenter or do it at my datacenter </a:t>
            </a:r>
          </a:p>
          <a:p>
            <a:r>
              <a:rPr lang="en-US" sz="1200" kern="1200" dirty="0" smtClean="0">
                <a:solidFill>
                  <a:schemeClr val="tx1"/>
                </a:solidFill>
                <a:effectLst/>
                <a:latin typeface="Times New Roman" pitchFamily="18" charset="0"/>
                <a:ea typeface="+mn-ea"/>
                <a:cs typeface="+mn-cs"/>
              </a:rPr>
              <a:t>@home or my @</a:t>
            </a:r>
            <a:r>
              <a:rPr lang="en-US" sz="1200" kern="1200" dirty="0" err="1" smtClean="0">
                <a:solidFill>
                  <a:schemeClr val="tx1"/>
                </a:solidFill>
                <a:effectLst/>
                <a:latin typeface="Times New Roman" pitchFamily="18" charset="0"/>
                <a:ea typeface="+mn-ea"/>
                <a:cs typeface="+mn-cs"/>
              </a:rPr>
              <a:t>datacent</a:t>
            </a:r>
            <a:r>
              <a:rPr lang="en-US" sz="1200" kern="1200" dirty="0" smtClean="0">
                <a:solidFill>
                  <a:schemeClr val="tx1"/>
                </a:solidFill>
                <a:effectLst/>
                <a:latin typeface="Times New Roman" pitchFamily="18" charset="0"/>
                <a:ea typeface="+mn-ea"/>
                <a:cs typeface="+mn-cs"/>
              </a:rPr>
              <a:t> </a:t>
            </a:r>
          </a:p>
          <a:p>
            <a:r>
              <a:rPr lang="en-US" sz="1200" kern="1200" dirty="0" smtClean="0">
                <a:solidFill>
                  <a:schemeClr val="tx1"/>
                </a:solidFill>
                <a:effectLst/>
                <a:latin typeface="Times New Roman" pitchFamily="18" charset="0"/>
                <a:ea typeface="+mn-ea"/>
                <a:cs typeface="+mn-cs"/>
              </a:rPr>
              <a:t>took over in late 90s. </a:t>
            </a:r>
          </a:p>
          <a:p>
            <a:r>
              <a:rPr lang="en-US" sz="1200" kern="1200" dirty="0" smtClean="0">
                <a:solidFill>
                  <a:schemeClr val="tx1"/>
                </a:solidFill>
                <a:effectLst/>
                <a:latin typeface="Times New Roman" pitchFamily="18" charset="0"/>
                <a:ea typeface="+mn-ea"/>
                <a:cs typeface="+mn-cs"/>
              </a:rPr>
              <a:t>why? </a:t>
            </a:r>
          </a:p>
          <a:p>
            <a:r>
              <a:rPr lang="en-US" sz="1200" kern="1200" dirty="0" smtClean="0">
                <a:solidFill>
                  <a:schemeClr val="tx1"/>
                </a:solidFill>
                <a:effectLst/>
                <a:latin typeface="Times New Roman" pitchFamily="18" charset="0"/>
                <a:ea typeface="+mn-ea"/>
                <a:cs typeface="+mn-cs"/>
              </a:rPr>
              <a:t>network got in place </a:t>
            </a:r>
          </a:p>
          <a:p>
            <a:r>
              <a:rPr lang="en-US" sz="1200" kern="1200" dirty="0" smtClean="0">
                <a:solidFill>
                  <a:schemeClr val="tx1"/>
                </a:solidFill>
                <a:effectLst/>
                <a:latin typeface="Times New Roman" pitchFamily="18" charset="0"/>
                <a:ea typeface="+mn-ea"/>
                <a:cs typeface="+mn-cs"/>
              </a:rPr>
              <a:t>2nd: cheap human </a:t>
            </a:r>
          </a:p>
          <a:p>
            <a:r>
              <a:rPr lang="en-US" sz="1200" kern="1200" dirty="0" smtClean="0">
                <a:solidFill>
                  <a:schemeClr val="tx1"/>
                </a:solidFill>
                <a:effectLst/>
                <a:latin typeface="Times New Roman" pitchFamily="18" charset="0"/>
                <a:ea typeface="+mn-ea"/>
                <a:cs typeface="+mn-cs"/>
              </a:rPr>
              <a:t>fundamental problem with the model: people are not going to work for 1/10th of the cost in another location </a:t>
            </a:r>
          </a:p>
          <a:p>
            <a:r>
              <a:rPr lang="en-US" sz="1200" kern="1200" dirty="0" smtClean="0">
                <a:solidFill>
                  <a:schemeClr val="tx1"/>
                </a:solidFill>
                <a:effectLst/>
                <a:latin typeface="Times New Roman" pitchFamily="18" charset="0"/>
                <a:ea typeface="+mn-ea"/>
                <a:cs typeface="+mn-cs"/>
              </a:rPr>
              <a:t>another flaw: why do computer system fail? #1 failure source is operator failure</a:t>
            </a:r>
          </a:p>
        </p:txBody>
      </p:sp>
      <p:sp>
        <p:nvSpPr>
          <p:cNvPr id="4" name="Slide Number Placeholder 3"/>
          <p:cNvSpPr>
            <a:spLocks noGrp="1"/>
          </p:cNvSpPr>
          <p:nvPr>
            <p:ph type="sldNum" sz="quarter" idx="10"/>
          </p:nvPr>
        </p:nvSpPr>
        <p:spPr/>
        <p:txBody>
          <a:bodyPr/>
          <a:lstStyle/>
          <a:p>
            <a:fld id="{D37F8DB4-A4FF-4A8B-9A85-9B1874A58FCC}" type="slidenum">
              <a:rPr lang="en-US" smtClean="0"/>
              <a:pPr/>
              <a:t>85</a:t>
            </a:fld>
            <a:endParaRPr lang="en-US"/>
          </a:p>
        </p:txBody>
      </p:sp>
    </p:spTree>
    <p:extLst>
      <p:ext uri="{BB962C8B-B14F-4D97-AF65-F5344CB8AC3E}">
        <p14:creationId xmlns:p14="http://schemas.microsoft.com/office/powerpoint/2010/main" val="3188791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effectLst/>
                <a:latin typeface="Times New Roman" pitchFamily="18" charset="0"/>
                <a:ea typeface="+mn-ea"/>
                <a:cs typeface="+mn-cs"/>
              </a:rPr>
              <a:t>manage at my place or your place: for $150 dollars</a:t>
            </a:r>
            <a:endParaRPr lang="en-US" dirty="0" smtClean="0"/>
          </a:p>
          <a:p>
            <a:endParaRPr lang="en-US" sz="1200" kern="1200" dirty="0" smtClean="0">
              <a:solidFill>
                <a:schemeClr val="tx1"/>
              </a:solidFill>
              <a:effectLst/>
              <a:latin typeface="Times New Roman" pitchFamily="18" charset="0"/>
              <a:ea typeface="+mn-ea"/>
              <a:cs typeface="+mn-cs"/>
            </a:endParaRPr>
          </a:p>
          <a:p>
            <a:r>
              <a:rPr lang="en-US" sz="1200" kern="1200" dirty="0" smtClean="0">
                <a:solidFill>
                  <a:schemeClr val="tx1"/>
                </a:solidFill>
                <a:effectLst/>
                <a:latin typeface="Times New Roman" pitchFamily="18" charset="0"/>
                <a:ea typeface="+mn-ea"/>
                <a:cs typeface="+mn-cs"/>
              </a:rPr>
              <a:t>support: continuing refresh upgrade and right to calls them up: how do I use it? there is a bug and fix it </a:t>
            </a:r>
          </a:p>
          <a:p>
            <a:r>
              <a:rPr lang="en-US" sz="1200" kern="1200" dirty="0" err="1" smtClean="0">
                <a:solidFill>
                  <a:schemeClr val="tx1"/>
                </a:solidFill>
                <a:effectLst/>
                <a:latin typeface="Times New Roman" pitchFamily="18" charset="0"/>
                <a:ea typeface="+mn-ea"/>
                <a:cs typeface="+mn-cs"/>
              </a:rPr>
              <a:t>mgmt</a:t>
            </a:r>
            <a:r>
              <a:rPr lang="en-US" sz="1200" kern="1200" dirty="0" smtClean="0">
                <a:solidFill>
                  <a:schemeClr val="tx1"/>
                </a:solidFill>
                <a:effectLst/>
                <a:latin typeface="Times New Roman" pitchFamily="18" charset="0"/>
                <a:ea typeface="+mn-ea"/>
                <a:cs typeface="+mn-cs"/>
              </a:rPr>
              <a:t>: security fixes, patch </a:t>
            </a:r>
            <a:br>
              <a:rPr lang="en-US" sz="1200" kern="1200" dirty="0" smtClean="0">
                <a:solidFill>
                  <a:schemeClr val="tx1"/>
                </a:solidFill>
                <a:effectLst/>
                <a:latin typeface="Times New Roman" pitchFamily="18" charset="0"/>
                <a:ea typeface="+mn-ea"/>
                <a:cs typeface="+mn-cs"/>
              </a:rPr>
            </a:br>
            <a:r>
              <a:rPr lang="en-US" sz="1200" kern="1200" dirty="0" smtClean="0">
                <a:solidFill>
                  <a:schemeClr val="tx1"/>
                </a:solidFill>
                <a:effectLst/>
                <a:latin typeface="Times New Roman" pitchFamily="18" charset="0"/>
                <a:ea typeface="+mn-ea"/>
                <a:cs typeface="+mn-cs"/>
              </a:rPr>
              <a:t>the reason this hybrid model can work: </a:t>
            </a:r>
          </a:p>
          <a:p>
            <a:r>
              <a:rPr lang="en-US" sz="1200" kern="1200" dirty="0" smtClean="0">
                <a:solidFill>
                  <a:schemeClr val="tx1"/>
                </a:solidFill>
                <a:effectLst/>
                <a:latin typeface="Times New Roman" pitchFamily="18" charset="0"/>
                <a:ea typeface="+mn-ea"/>
                <a:cs typeface="+mn-cs"/>
              </a:rPr>
              <a:t>standardization, specialization, repetition </a:t>
            </a:r>
          </a:p>
          <a:p>
            <a:r>
              <a:rPr lang="en-US" sz="1200" kern="1200" dirty="0" smtClean="0">
                <a:solidFill>
                  <a:schemeClr val="tx1"/>
                </a:solidFill>
                <a:effectLst/>
                <a:latin typeface="Times New Roman" pitchFamily="18" charset="0"/>
                <a:ea typeface="+mn-ea"/>
                <a:cs typeface="+mn-cs"/>
              </a:rPr>
              <a:t>standardize the stack: hardware, software (OS), how you manage security patches </a:t>
            </a:r>
          </a:p>
          <a:p>
            <a:r>
              <a:rPr lang="en-US" sz="1200" kern="1200" dirty="0" smtClean="0">
                <a:solidFill>
                  <a:schemeClr val="tx1"/>
                </a:solidFill>
                <a:effectLst/>
                <a:latin typeface="Times New Roman" pitchFamily="18" charset="0"/>
                <a:ea typeface="+mn-ea"/>
                <a:cs typeface="+mn-cs"/>
              </a:rPr>
              <a:t>then in time you can crush costs</a:t>
            </a:r>
          </a:p>
        </p:txBody>
      </p:sp>
      <p:sp>
        <p:nvSpPr>
          <p:cNvPr id="4" name="Slide Number Placeholder 3"/>
          <p:cNvSpPr>
            <a:spLocks noGrp="1"/>
          </p:cNvSpPr>
          <p:nvPr>
            <p:ph type="sldNum" sz="quarter" idx="10"/>
          </p:nvPr>
        </p:nvSpPr>
        <p:spPr/>
        <p:txBody>
          <a:bodyPr/>
          <a:lstStyle/>
          <a:p>
            <a:fld id="{D37F8DB4-A4FF-4A8B-9A85-9B1874A58FCC}" type="slidenum">
              <a:rPr lang="en-US" smtClean="0"/>
              <a:pPr/>
              <a:t>86</a:t>
            </a:fld>
            <a:endParaRPr lang="en-US"/>
          </a:p>
        </p:txBody>
      </p:sp>
    </p:spTree>
    <p:extLst>
      <p:ext uri="{BB962C8B-B14F-4D97-AF65-F5344CB8AC3E}">
        <p14:creationId xmlns:p14="http://schemas.microsoft.com/office/powerpoint/2010/main" val="1630006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That’s twice the earth’s diameter!</a:t>
            </a:r>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5</a:t>
            </a:fld>
            <a:endParaRPr lang="en-US"/>
          </a:p>
        </p:txBody>
      </p:sp>
    </p:spTree>
    <p:extLst>
      <p:ext uri="{BB962C8B-B14F-4D97-AF65-F5344CB8AC3E}">
        <p14:creationId xmlns:p14="http://schemas.microsoft.com/office/powerpoint/2010/main" val="15780086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Times New Roman" pitchFamily="18" charset="0"/>
                <a:ea typeface="+mn-ea"/>
                <a:cs typeface="+mn-cs"/>
              </a:rPr>
              <a:t>delivered as a cloud service </a:t>
            </a:r>
          </a:p>
          <a:p>
            <a:r>
              <a:rPr lang="en-US" sz="1200" kern="1200" dirty="0" smtClean="0">
                <a:solidFill>
                  <a:schemeClr val="tx1"/>
                </a:solidFill>
                <a:effectLst/>
                <a:latin typeface="Times New Roman" pitchFamily="18" charset="0"/>
                <a:ea typeface="+mn-ea"/>
                <a:cs typeface="+mn-cs"/>
              </a:rPr>
              <a:t>every company that has gone public since 2000 is in model 6 </a:t>
            </a:r>
          </a:p>
          <a:p>
            <a:r>
              <a:rPr lang="en-US" sz="1200" kern="1200" dirty="0" smtClean="0">
                <a:solidFill>
                  <a:schemeClr val="tx1"/>
                </a:solidFill>
                <a:effectLst/>
                <a:latin typeface="Times New Roman" pitchFamily="18" charset="0"/>
                <a:ea typeface="+mn-ea"/>
                <a:cs typeface="+mn-cs"/>
              </a:rPr>
              <a:t>you don't get to pick where it runs, when to patch it </a:t>
            </a:r>
          </a:p>
          <a:p>
            <a:r>
              <a:rPr lang="en-US" sz="1200" kern="1200" dirty="0" smtClean="0">
                <a:solidFill>
                  <a:schemeClr val="tx1"/>
                </a:solidFill>
                <a:effectLst/>
                <a:latin typeface="Times New Roman" pitchFamily="18" charset="0"/>
                <a:ea typeface="+mn-ea"/>
                <a:cs typeface="+mn-cs"/>
              </a:rPr>
              <a:t>in exchange for higher degree of automation, I can take the cost structure down </a:t>
            </a:r>
          </a:p>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88</a:t>
            </a:fld>
            <a:endParaRPr lang="en-US"/>
          </a:p>
        </p:txBody>
      </p:sp>
    </p:spTree>
    <p:extLst>
      <p:ext uri="{BB962C8B-B14F-4D97-AF65-F5344CB8AC3E}">
        <p14:creationId xmlns:p14="http://schemas.microsoft.com/office/powerpoint/2010/main" val="15705049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Times New Roman" pitchFamily="18" charset="0"/>
                <a:ea typeface="+mn-ea"/>
                <a:cs typeface="+mn-cs"/>
              </a:rPr>
              <a:t>Monetization model is asymmetric </a:t>
            </a:r>
          </a:p>
          <a:p>
            <a:r>
              <a:rPr lang="en-US" sz="1200" kern="1200" dirty="0" smtClean="0">
                <a:solidFill>
                  <a:schemeClr val="tx1"/>
                </a:solidFill>
                <a:effectLst/>
                <a:latin typeface="Times New Roman" pitchFamily="18" charset="0"/>
                <a:ea typeface="+mn-ea"/>
                <a:cs typeface="+mn-cs"/>
              </a:rPr>
              <a:t>you don't pay directly, you compensate with ads </a:t>
            </a:r>
          </a:p>
          <a:p>
            <a:endParaRPr lang="en-US" sz="1200" kern="1200" dirty="0" smtClean="0">
              <a:solidFill>
                <a:schemeClr val="tx1"/>
              </a:solidFill>
              <a:effectLst/>
              <a:latin typeface="Times New Roman" pitchFamily="18" charset="0"/>
              <a:ea typeface="+mn-ea"/>
              <a:cs typeface="+mn-cs"/>
            </a:endParaRPr>
          </a:p>
          <a:p>
            <a:r>
              <a:rPr lang="en-US" sz="1200" kern="1200" dirty="0" smtClean="0">
                <a:solidFill>
                  <a:schemeClr val="tx1"/>
                </a:solidFill>
                <a:effectLst/>
                <a:latin typeface="Times New Roman" pitchFamily="18" charset="0"/>
                <a:ea typeface="+mn-ea"/>
                <a:cs typeface="+mn-cs"/>
              </a:rPr>
              <a:t>most companies started in the past 10 years are in the 6th or 7th model </a:t>
            </a:r>
          </a:p>
          <a:p>
            <a:endParaRPr lang="en-US" sz="1200" kern="1200" dirty="0" smtClean="0">
              <a:solidFill>
                <a:schemeClr val="tx1"/>
              </a:solidFill>
              <a:effectLst/>
              <a:latin typeface="Times New Roman" pitchFamily="18" charset="0"/>
              <a:ea typeface="+mn-ea"/>
              <a:cs typeface="+mn-cs"/>
            </a:endParaRPr>
          </a:p>
          <a:p>
            <a:r>
              <a:rPr lang="en-US" sz="1200" kern="1200" dirty="0" smtClean="0">
                <a:solidFill>
                  <a:schemeClr val="tx1"/>
                </a:solidFill>
                <a:effectLst/>
                <a:latin typeface="Times New Roman" pitchFamily="18" charset="0"/>
                <a:ea typeface="+mn-ea"/>
                <a:cs typeface="+mn-cs"/>
              </a:rPr>
              <a:t>for business applications, the growth is happening in model 6 </a:t>
            </a:r>
          </a:p>
          <a:p>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89</a:t>
            </a:fld>
            <a:endParaRPr lang="en-US"/>
          </a:p>
        </p:txBody>
      </p:sp>
    </p:spTree>
    <p:extLst>
      <p:ext uri="{BB962C8B-B14F-4D97-AF65-F5344CB8AC3E}">
        <p14:creationId xmlns:p14="http://schemas.microsoft.com/office/powerpoint/2010/main" val="1176393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6</a:t>
            </a:fld>
            <a:endParaRPr lang="en-US"/>
          </a:p>
        </p:txBody>
      </p:sp>
    </p:spTree>
    <p:extLst>
      <p:ext uri="{BB962C8B-B14F-4D97-AF65-F5344CB8AC3E}">
        <p14:creationId xmlns:p14="http://schemas.microsoft.com/office/powerpoint/2010/main" val="10560976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8</a:t>
            </a:fld>
            <a:endParaRPr lang="en-US"/>
          </a:p>
        </p:txBody>
      </p:sp>
    </p:spTree>
    <p:extLst>
      <p:ext uri="{BB962C8B-B14F-4D97-AF65-F5344CB8AC3E}">
        <p14:creationId xmlns:p14="http://schemas.microsoft.com/office/powerpoint/2010/main" val="15937628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11</a:t>
            </a:fld>
            <a:endParaRPr lang="en-US"/>
          </a:p>
        </p:txBody>
      </p:sp>
    </p:spTree>
    <p:extLst>
      <p:ext uri="{BB962C8B-B14F-4D97-AF65-F5344CB8AC3E}">
        <p14:creationId xmlns:p14="http://schemas.microsoft.com/office/powerpoint/2010/main" val="1116342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12</a:t>
            </a:fld>
            <a:endParaRPr lang="en-US"/>
          </a:p>
        </p:txBody>
      </p:sp>
    </p:spTree>
    <p:extLst>
      <p:ext uri="{BB962C8B-B14F-4D97-AF65-F5344CB8AC3E}">
        <p14:creationId xmlns:p14="http://schemas.microsoft.com/office/powerpoint/2010/main" val="6367934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D37F8DB4-A4FF-4A8B-9A85-9B1874A58FCC}" type="slidenum">
              <a:rPr lang="en-US" smtClean="0"/>
              <a:pPr/>
              <a:t>13</a:t>
            </a:fld>
            <a:endParaRPr lang="en-US"/>
          </a:p>
        </p:txBody>
      </p:sp>
    </p:spTree>
    <p:extLst>
      <p:ext uri="{BB962C8B-B14F-4D97-AF65-F5344CB8AC3E}">
        <p14:creationId xmlns:p14="http://schemas.microsoft.com/office/powerpoint/2010/main" val="955138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81000" y="685800"/>
            <a:ext cx="8382000" cy="1905000"/>
          </a:xfrm>
          <a:prstGeom prst="rect">
            <a:avLst/>
          </a:prstGeom>
        </p:spPr>
        <p:txBody>
          <a:bodyPr anchor="b"/>
          <a:lstStyle>
            <a:lvl1pPr algn="ctr">
              <a:defRPr/>
            </a:lvl1pPr>
          </a:lstStyle>
          <a:p>
            <a:r>
              <a:rPr lang="en-US" smtClean="0"/>
              <a:t>Click to edit Master title style</a:t>
            </a:r>
            <a:endParaRPr lang="en-US"/>
          </a:p>
        </p:txBody>
      </p:sp>
      <p:sp>
        <p:nvSpPr>
          <p:cNvPr id="3" name="Subtitle 2"/>
          <p:cNvSpPr>
            <a:spLocks noGrp="1"/>
          </p:cNvSpPr>
          <p:nvPr>
            <p:ph type="subTitle" idx="1"/>
          </p:nvPr>
        </p:nvSpPr>
        <p:spPr>
          <a:xfrm>
            <a:off x="1371600" y="4495800"/>
            <a:ext cx="6400800" cy="1752600"/>
          </a:xfrm>
        </p:spPr>
        <p:txBody>
          <a:bodyPr/>
          <a:lstStyle>
            <a:lvl1pPr marL="0" indent="0" algn="ctr">
              <a:buNone/>
              <a:defRPr sz="280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cxnSp>
        <p:nvCxnSpPr>
          <p:cNvPr id="8" name="Straight Connector 7"/>
          <p:cNvCxnSpPr/>
          <p:nvPr userDrawn="1"/>
        </p:nvCxnSpPr>
        <p:spPr>
          <a:xfrm>
            <a:off x="152400" y="4343400"/>
            <a:ext cx="8763000" cy="0"/>
          </a:xfrm>
          <a:prstGeom prst="line">
            <a:avLst/>
          </a:prstGeom>
          <a:ln>
            <a:solidFill>
              <a:srgbClr val="FF6600"/>
            </a:solidFill>
          </a:ln>
          <a:effectLst/>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80867" y="2930654"/>
            <a:ext cx="3382266" cy="1100464"/>
          </a:xfrm>
          <a:prstGeom prst="rect">
            <a:avLst/>
          </a:prstGeom>
        </p:spPr>
      </p:pic>
    </p:spTree>
    <p:extLst>
      <p:ext uri="{BB962C8B-B14F-4D97-AF65-F5344CB8AC3E}">
        <p14:creationId xmlns:p14="http://schemas.microsoft.com/office/powerpoint/2010/main" val="93939442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Blackout">
    <p:bg>
      <p:bgPr>
        <a:solidFill>
          <a:schemeClr val="tx1"/>
        </a:solidFill>
        <a:effectLst/>
      </p:bgPr>
    </p:bg>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0D2B2EAC-1D69-BB42-A1E6-19FE9B852A55}" type="datetime1">
              <a:rPr lang="en-US" smtClean="0"/>
              <a:t>9/9/17</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88025072-9793-DD45-A50B-C84D5FD44B45}" type="slidenum">
              <a:rPr lang="en-US"/>
              <a:pPr>
                <a:defRPr/>
              </a:pPr>
              <a:t>‹#›</a:t>
            </a:fld>
            <a:endParaRPr lang="en-US"/>
          </a:p>
        </p:txBody>
      </p:sp>
    </p:spTree>
    <p:extLst>
      <p:ext uri="{BB962C8B-B14F-4D97-AF65-F5344CB8AC3E}">
        <p14:creationId xmlns:p14="http://schemas.microsoft.com/office/powerpoint/2010/main" val="120409410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0E32FF9E-CDEE-294F-B6A0-C43B8C2A4C77}" type="datetime1">
              <a:rPr lang="en-US" smtClean="0"/>
              <a:t>9/9/17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E1BDEDE-40D3-1C4C-B3CB-CF078D2D5C07}" type="slidenum">
              <a:rPr lang="en-US"/>
              <a:pPr>
                <a:defRPr/>
              </a:pPr>
              <a:t>‹#›</a:t>
            </a:fld>
            <a:endParaRPr lang="en-US"/>
          </a:p>
        </p:txBody>
      </p:sp>
    </p:spTree>
    <p:extLst>
      <p:ext uri="{BB962C8B-B14F-4D97-AF65-F5344CB8AC3E}">
        <p14:creationId xmlns:p14="http://schemas.microsoft.com/office/powerpoint/2010/main" val="180406614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pPr>
              <a:defRPr/>
            </a:pPr>
            <a:fld id="{E352FD04-4B75-9C44-A4A8-C7C97AB913C8}" type="datetime1">
              <a:rPr lang="en-US" smtClean="0"/>
              <a:t>9/9/17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2E0B851-7313-6B4B-90F0-D21AC23BC811}" type="slidenum">
              <a:rPr lang="en-US"/>
              <a:pPr>
                <a:defRPr/>
              </a:pPr>
              <a:t>‹#›</a:t>
            </a:fld>
            <a:endParaRPr lang="en-US"/>
          </a:p>
        </p:txBody>
      </p:sp>
    </p:spTree>
    <p:extLst>
      <p:ext uri="{BB962C8B-B14F-4D97-AF65-F5344CB8AC3E}">
        <p14:creationId xmlns:p14="http://schemas.microsoft.com/office/powerpoint/2010/main" val="2988784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EEC71E43-E3B4-B242-A313-C937772355B0}" type="datetime1">
              <a:rPr lang="en-US" smtClean="0"/>
              <a:t>9/9/17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CB8A700-9ACA-CA49-8640-C2576E344D56}" type="slidenum">
              <a:rPr lang="en-US"/>
              <a:pPr>
                <a:defRPr/>
              </a:pPr>
              <a:t>‹#›</a:t>
            </a:fld>
            <a:endParaRPr lang="en-US"/>
          </a:p>
        </p:txBody>
      </p:sp>
      <p:sp>
        <p:nvSpPr>
          <p:cNvPr id="7" name="Title Placeholder 1"/>
          <p:cNvSpPr>
            <a:spLocks noGrp="1"/>
          </p:cNvSpPr>
          <p:nvPr>
            <p:ph type="title"/>
          </p:nvPr>
        </p:nvSpPr>
        <p:spPr bwMode="auto">
          <a:xfrm>
            <a:off x="152400" y="152400"/>
            <a:ext cx="8763000" cy="10668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cxnSp>
        <p:nvCxnSpPr>
          <p:cNvPr id="9" name="Straight Connector 8"/>
          <p:cNvCxnSpPr/>
          <p:nvPr userDrawn="1"/>
        </p:nvCxnSpPr>
        <p:spPr>
          <a:xfrm>
            <a:off x="152400" y="1295400"/>
            <a:ext cx="8763000" cy="0"/>
          </a:xfrm>
          <a:prstGeom prst="line">
            <a:avLst/>
          </a:prstGeom>
          <a:ln>
            <a:solidFill>
              <a:srgbClr val="FF66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5676946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B7406F16-EBED-784D-BE10-DE3D6397A227}" type="datetime1">
              <a:rPr lang="en-US" smtClean="0"/>
              <a:t>9/9/17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6F1C1C3E-524C-584F-BE26-32C52DE4BAA2}" type="slidenum">
              <a:rPr lang="en-US"/>
              <a:pPr>
                <a:defRPr/>
              </a:pPr>
              <a:t>‹#›</a:t>
            </a:fld>
            <a:endParaRPr lang="en-US"/>
          </a:p>
        </p:txBody>
      </p:sp>
    </p:spTree>
    <p:extLst>
      <p:ext uri="{BB962C8B-B14F-4D97-AF65-F5344CB8AC3E}">
        <p14:creationId xmlns:p14="http://schemas.microsoft.com/office/powerpoint/2010/main" val="293385899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Normal Slide">
    <p:spTree>
      <p:nvGrpSpPr>
        <p:cNvPr id="1" name=""/>
        <p:cNvGrpSpPr/>
        <p:nvPr/>
      </p:nvGrpSpPr>
      <p:grpSpPr>
        <a:xfrm>
          <a:off x="0" y="0"/>
          <a:ext cx="0" cy="0"/>
          <a:chOff x="0" y="0"/>
          <a:chExt cx="0" cy="0"/>
        </a:xfrm>
      </p:grpSpPr>
      <p:sp>
        <p:nvSpPr>
          <p:cNvPr id="6" name="Content Placeholder 2"/>
          <p:cNvSpPr>
            <a:spLocks noGrp="1"/>
          </p:cNvSpPr>
          <p:nvPr>
            <p:ph idx="1"/>
          </p:nvPr>
        </p:nvSpPr>
        <p:spPr>
          <a:xfrm>
            <a:off x="152400" y="1447800"/>
            <a:ext cx="8763000" cy="5029200"/>
          </a:xfrm>
        </p:spPr>
        <p:txBody>
          <a:bodyPr>
            <a:normAutofit/>
          </a:bodyPr>
          <a:lstStyle>
            <a:lvl1pPr>
              <a:defRPr sz="2600"/>
            </a:lvl1pPr>
            <a:lvl2pPr>
              <a:defRPr sz="2600"/>
            </a:lvl2pPr>
            <a:lvl3pPr>
              <a:defRPr sz="2600"/>
            </a:lvl3pPr>
            <a:lvl4pPr>
              <a:defRPr sz="2600"/>
            </a:lvl4pPr>
            <a:lvl5pPr>
              <a:defRPr sz="2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3"/>
          <p:cNvSpPr>
            <a:spLocks noGrp="1"/>
          </p:cNvSpPr>
          <p:nvPr>
            <p:ph type="dt" sz="half" idx="10"/>
          </p:nvPr>
        </p:nvSpPr>
        <p:spPr>
          <a:xfrm>
            <a:off x="152400" y="6553200"/>
            <a:ext cx="2133600" cy="212725"/>
          </a:xfrm>
        </p:spPr>
        <p:txBody>
          <a:bodyPr/>
          <a:lstStyle>
            <a:lvl1pPr>
              <a:defRPr/>
            </a:lvl1pPr>
          </a:lstStyle>
          <a:p>
            <a:pPr>
              <a:defRPr/>
            </a:pPr>
            <a:fld id="{C428159F-F01D-054C-AEAD-078D5EF0CFDD}" type="datetime1">
              <a:rPr lang="en-US" smtClean="0"/>
              <a:t>9/9/17</a:t>
            </a:fld>
            <a:endParaRPr lang="en-US"/>
          </a:p>
        </p:txBody>
      </p:sp>
      <p:sp>
        <p:nvSpPr>
          <p:cNvPr id="8" name="Footer Placeholder 4"/>
          <p:cNvSpPr>
            <a:spLocks noGrp="1"/>
          </p:cNvSpPr>
          <p:nvPr>
            <p:ph type="ftr" sz="quarter" idx="11"/>
          </p:nvPr>
        </p:nvSpPr>
        <p:spPr>
          <a:xfrm>
            <a:off x="3124200" y="6553200"/>
            <a:ext cx="2895600" cy="212725"/>
          </a:xfrm>
        </p:spPr>
        <p:txBody>
          <a:bodyPr/>
          <a:lstStyle>
            <a:lvl1pPr>
              <a:defRPr/>
            </a:lvl1pPr>
          </a:lstStyle>
          <a:p>
            <a:pPr>
              <a:defRPr/>
            </a:pPr>
            <a:endParaRPr lang="en-US"/>
          </a:p>
        </p:txBody>
      </p:sp>
      <p:sp>
        <p:nvSpPr>
          <p:cNvPr id="9" name="Slide Number Placeholder 5"/>
          <p:cNvSpPr>
            <a:spLocks noGrp="1"/>
          </p:cNvSpPr>
          <p:nvPr>
            <p:ph type="sldNum" sz="quarter" idx="12"/>
          </p:nvPr>
        </p:nvSpPr>
        <p:spPr>
          <a:xfrm>
            <a:off x="6781800" y="6553200"/>
            <a:ext cx="2133600" cy="212725"/>
          </a:xfrm>
        </p:spPr>
        <p:txBody>
          <a:bodyPr/>
          <a:lstStyle>
            <a:lvl1pPr>
              <a:defRPr/>
            </a:lvl1pPr>
          </a:lstStyle>
          <a:p>
            <a:pPr>
              <a:defRPr/>
            </a:pPr>
            <a:fld id="{729111C5-E04E-4942-8174-12BB645D56A6}" type="slidenum">
              <a:rPr lang="en-US"/>
              <a:pPr>
                <a:defRPr/>
              </a:pPr>
              <a:t>‹#›</a:t>
            </a:fld>
            <a:endParaRPr lang="en-US"/>
          </a:p>
        </p:txBody>
      </p:sp>
      <p:sp>
        <p:nvSpPr>
          <p:cNvPr id="10" name="Title Placeholder 1"/>
          <p:cNvSpPr>
            <a:spLocks noGrp="1"/>
          </p:cNvSpPr>
          <p:nvPr>
            <p:ph type="title"/>
          </p:nvPr>
        </p:nvSpPr>
        <p:spPr bwMode="auto">
          <a:xfrm>
            <a:off x="152400" y="152400"/>
            <a:ext cx="8763000" cy="10668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nSpc>
                <a:spcPct val="80000"/>
              </a:lnSpc>
              <a:defRPr spc="-100"/>
            </a:lvl1pPr>
          </a:lstStyle>
          <a:p>
            <a:pPr lvl="0"/>
            <a:r>
              <a:rPr lang="en-US" dirty="0"/>
              <a:t>Click to edit Master title style</a:t>
            </a:r>
          </a:p>
        </p:txBody>
      </p:sp>
      <p:cxnSp>
        <p:nvCxnSpPr>
          <p:cNvPr id="11" name="Straight Connector 10"/>
          <p:cNvCxnSpPr/>
          <p:nvPr userDrawn="1"/>
        </p:nvCxnSpPr>
        <p:spPr>
          <a:xfrm>
            <a:off x="152400" y="1295400"/>
            <a:ext cx="8763000" cy="0"/>
          </a:xfrm>
          <a:prstGeom prst="line">
            <a:avLst/>
          </a:prstGeom>
          <a:ln>
            <a:solidFill>
              <a:srgbClr val="FF66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92091569"/>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Empty Slide">
    <p:spTree>
      <p:nvGrpSpPr>
        <p:cNvPr id="1" name=""/>
        <p:cNvGrpSpPr/>
        <p:nvPr/>
      </p:nvGrpSpPr>
      <p:grpSpPr>
        <a:xfrm>
          <a:off x="0" y="0"/>
          <a:ext cx="0" cy="0"/>
          <a:chOff x="0" y="0"/>
          <a:chExt cx="0" cy="0"/>
        </a:xfrm>
      </p:grpSpPr>
      <p:sp>
        <p:nvSpPr>
          <p:cNvPr id="5" name="Date Placeholder 3"/>
          <p:cNvSpPr>
            <a:spLocks noGrp="1"/>
          </p:cNvSpPr>
          <p:nvPr>
            <p:ph type="dt" sz="half" idx="10"/>
          </p:nvPr>
        </p:nvSpPr>
        <p:spPr>
          <a:xfrm>
            <a:off x="152400" y="6553200"/>
            <a:ext cx="2133600" cy="212725"/>
          </a:xfrm>
        </p:spPr>
        <p:txBody>
          <a:bodyPr/>
          <a:lstStyle>
            <a:lvl1pPr>
              <a:defRPr/>
            </a:lvl1pPr>
          </a:lstStyle>
          <a:p>
            <a:pPr>
              <a:defRPr/>
            </a:pPr>
            <a:fld id="{75347AB6-15E6-5D43-9A0F-BC118A948564}" type="datetime1">
              <a:rPr lang="en-US" smtClean="0"/>
              <a:t>9/9/17</a:t>
            </a:fld>
            <a:endParaRPr lang="en-US"/>
          </a:p>
        </p:txBody>
      </p:sp>
      <p:sp>
        <p:nvSpPr>
          <p:cNvPr id="6" name="Footer Placeholder 4"/>
          <p:cNvSpPr>
            <a:spLocks noGrp="1"/>
          </p:cNvSpPr>
          <p:nvPr>
            <p:ph type="ftr" sz="quarter" idx="11"/>
          </p:nvPr>
        </p:nvSpPr>
        <p:spPr>
          <a:xfrm>
            <a:off x="3124200" y="6553200"/>
            <a:ext cx="2895600" cy="212725"/>
          </a:xfr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781800" y="6553200"/>
            <a:ext cx="2133600" cy="212725"/>
          </a:xfrm>
        </p:spPr>
        <p:txBody>
          <a:bodyPr/>
          <a:lstStyle>
            <a:lvl1pPr>
              <a:defRPr/>
            </a:lvl1pPr>
          </a:lstStyle>
          <a:p>
            <a:pPr>
              <a:defRPr/>
            </a:pPr>
            <a:fld id="{729111C5-E04E-4942-8174-12BB645D56A6}" type="slidenum">
              <a:rPr lang="en-US"/>
              <a:pPr>
                <a:defRPr/>
              </a:pPr>
              <a:t>‹#›</a:t>
            </a:fld>
            <a:endParaRPr lang="en-US"/>
          </a:p>
        </p:txBody>
      </p:sp>
      <p:sp>
        <p:nvSpPr>
          <p:cNvPr id="8" name="Title Placeholder 1"/>
          <p:cNvSpPr>
            <a:spLocks noGrp="1"/>
          </p:cNvSpPr>
          <p:nvPr>
            <p:ph type="title"/>
          </p:nvPr>
        </p:nvSpPr>
        <p:spPr bwMode="auto">
          <a:xfrm>
            <a:off x="152400" y="152400"/>
            <a:ext cx="8763000" cy="10668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nSpc>
                <a:spcPct val="80000"/>
              </a:lnSpc>
              <a:defRPr spc="-100"/>
            </a:lvl1pPr>
          </a:lstStyle>
          <a:p>
            <a:pPr lvl="0"/>
            <a:r>
              <a:rPr lang="en-US" dirty="0"/>
              <a:t>Click to edit Master title style</a:t>
            </a:r>
          </a:p>
        </p:txBody>
      </p:sp>
      <p:cxnSp>
        <p:nvCxnSpPr>
          <p:cNvPr id="9" name="Straight Connector 8"/>
          <p:cNvCxnSpPr/>
          <p:nvPr userDrawn="1"/>
        </p:nvCxnSpPr>
        <p:spPr>
          <a:xfrm>
            <a:off x="152400" y="1295400"/>
            <a:ext cx="8763000" cy="0"/>
          </a:xfrm>
          <a:prstGeom prst="line">
            <a:avLst/>
          </a:prstGeom>
          <a:ln>
            <a:solidFill>
              <a:srgbClr val="FF66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811155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sz="2600"/>
            </a:lvl1pPr>
            <a:lvl2pPr>
              <a:defRPr sz="2600"/>
            </a:lvl2pPr>
            <a:lvl3pPr>
              <a:defRPr sz="2600"/>
            </a:lvl3pPr>
            <a:lvl4pPr>
              <a:defRPr sz="2600"/>
            </a:lvl4pPr>
            <a:lvl5pPr>
              <a:defRPr sz="2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C853CA17-8035-854D-99AB-44C74A7D3F79}" type="datetime1">
              <a:rPr lang="en-US" smtClean="0"/>
              <a:t>9/9/17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29111C5-E04E-4942-8174-12BB645D56A6}" type="slidenum">
              <a:rPr lang="en-US"/>
              <a:pPr>
                <a:defRPr/>
              </a:pPr>
              <a:t>‹#›</a:t>
            </a:fld>
            <a:endParaRPr lang="en-US"/>
          </a:p>
        </p:txBody>
      </p:sp>
      <p:sp>
        <p:nvSpPr>
          <p:cNvPr id="7" name="Title Placeholder 1"/>
          <p:cNvSpPr>
            <a:spLocks noGrp="1"/>
          </p:cNvSpPr>
          <p:nvPr>
            <p:ph type="title"/>
          </p:nvPr>
        </p:nvSpPr>
        <p:spPr bwMode="auto">
          <a:xfrm>
            <a:off x="152400" y="152400"/>
            <a:ext cx="8763000" cy="10668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nSpc>
                <a:spcPct val="80000"/>
              </a:lnSpc>
              <a:defRPr spc="-100"/>
            </a:lvl1pPr>
          </a:lstStyle>
          <a:p>
            <a:pPr lvl="0"/>
            <a:r>
              <a:rPr lang="en-US" dirty="0"/>
              <a:t>Click to edit Master title style</a:t>
            </a:r>
          </a:p>
        </p:txBody>
      </p:sp>
      <p:cxnSp>
        <p:nvCxnSpPr>
          <p:cNvPr id="9" name="Straight Connector 8"/>
          <p:cNvCxnSpPr/>
          <p:nvPr userDrawn="1"/>
        </p:nvCxnSpPr>
        <p:spPr>
          <a:xfrm>
            <a:off x="152400" y="1295400"/>
            <a:ext cx="8763000" cy="0"/>
          </a:xfrm>
          <a:prstGeom prst="line">
            <a:avLst/>
          </a:prstGeom>
          <a:ln>
            <a:solidFill>
              <a:srgbClr val="FF66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1665021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Blackout">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lvl1pPr>
              <a:defRPr sz="2600">
                <a:solidFill>
                  <a:schemeClr val="bg1"/>
                </a:solidFill>
              </a:defRPr>
            </a:lvl1pPr>
            <a:lvl2pPr>
              <a:defRPr sz="2600">
                <a:solidFill>
                  <a:schemeClr val="bg1"/>
                </a:solidFill>
              </a:defRPr>
            </a:lvl2pPr>
            <a:lvl3pPr>
              <a:defRPr sz="2600">
                <a:solidFill>
                  <a:schemeClr val="bg1"/>
                </a:solidFill>
              </a:defRPr>
            </a:lvl3pPr>
            <a:lvl4pPr>
              <a:defRPr sz="2600">
                <a:solidFill>
                  <a:schemeClr val="bg1"/>
                </a:solidFill>
              </a:defRPr>
            </a:lvl4pPr>
            <a:lvl5pPr>
              <a:defRPr sz="26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72C61314-FD0E-D746-B5DE-E56C15B0EFE4}" type="datetime1">
              <a:rPr lang="en-US" smtClean="0"/>
              <a:t>9/9/17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29111C5-E04E-4942-8174-12BB645D56A6}" type="slidenum">
              <a:rPr lang="en-US"/>
              <a:pPr>
                <a:defRPr/>
              </a:pPr>
              <a:t>‹#›</a:t>
            </a:fld>
            <a:endParaRPr lang="en-US"/>
          </a:p>
        </p:txBody>
      </p:sp>
      <p:sp>
        <p:nvSpPr>
          <p:cNvPr id="7" name="Title Placeholder 1"/>
          <p:cNvSpPr>
            <a:spLocks noGrp="1"/>
          </p:cNvSpPr>
          <p:nvPr>
            <p:ph type="title"/>
          </p:nvPr>
        </p:nvSpPr>
        <p:spPr bwMode="auto">
          <a:xfrm>
            <a:off x="152400" y="152400"/>
            <a:ext cx="8763000" cy="10668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nSpc>
                <a:spcPct val="80000"/>
              </a:lnSpc>
              <a:defRPr spc="-100">
                <a:solidFill>
                  <a:schemeClr val="bg1"/>
                </a:solidFill>
              </a:defRPr>
            </a:lvl1pPr>
          </a:lstStyle>
          <a:p>
            <a:pPr lvl="0"/>
            <a:r>
              <a:rPr lang="en-US" dirty="0"/>
              <a:t>Click to edit Master title style</a:t>
            </a:r>
          </a:p>
        </p:txBody>
      </p:sp>
      <p:cxnSp>
        <p:nvCxnSpPr>
          <p:cNvPr id="9" name="Straight Connector 8"/>
          <p:cNvCxnSpPr/>
          <p:nvPr userDrawn="1"/>
        </p:nvCxnSpPr>
        <p:spPr>
          <a:xfrm>
            <a:off x="152400" y="1295400"/>
            <a:ext cx="8763000" cy="0"/>
          </a:xfrm>
          <a:prstGeom prst="line">
            <a:avLst/>
          </a:prstGeom>
          <a:ln>
            <a:solidFill>
              <a:srgbClr val="FF66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963953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Only, Blackout">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178755"/>
            <a:ext cx="8763000" cy="6298245"/>
          </a:xfrm>
        </p:spPr>
        <p:txBody>
          <a:bodyPr>
            <a:normAutofit/>
          </a:bodyPr>
          <a:lstStyle>
            <a:lvl1pPr>
              <a:defRPr sz="2600">
                <a:solidFill>
                  <a:schemeClr val="bg1"/>
                </a:solidFill>
              </a:defRPr>
            </a:lvl1pPr>
            <a:lvl2pPr>
              <a:defRPr sz="2600">
                <a:solidFill>
                  <a:schemeClr val="bg1"/>
                </a:solidFill>
              </a:defRPr>
            </a:lvl2pPr>
            <a:lvl3pPr>
              <a:defRPr sz="2600">
                <a:solidFill>
                  <a:schemeClr val="bg1"/>
                </a:solidFill>
              </a:defRPr>
            </a:lvl3pPr>
            <a:lvl4pPr>
              <a:defRPr sz="2600">
                <a:solidFill>
                  <a:schemeClr val="bg1"/>
                </a:solidFill>
              </a:defRPr>
            </a:lvl4pPr>
            <a:lvl5pPr>
              <a:defRPr sz="2600">
                <a:solidFill>
                  <a:schemeClr val="bg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1A1BC12C-AF24-B443-9022-F469C92D6ACA}" type="datetime1">
              <a:rPr lang="en-US" smtClean="0"/>
              <a:t>9/9/17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729111C5-E04E-4942-8174-12BB645D56A6}" type="slidenum">
              <a:rPr lang="en-US"/>
              <a:pPr>
                <a:defRPr/>
              </a:pPr>
              <a:t>‹#›</a:t>
            </a:fld>
            <a:endParaRPr lang="en-US"/>
          </a:p>
        </p:txBody>
      </p:sp>
    </p:spTree>
    <p:extLst>
      <p:ext uri="{BB962C8B-B14F-4D97-AF65-F5344CB8AC3E}">
        <p14:creationId xmlns:p14="http://schemas.microsoft.com/office/powerpoint/2010/main" val="96411849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pPr>
              <a:defRPr/>
            </a:pPr>
            <a:fld id="{3B6F748B-A7AD-1D45-A203-7ED04D27F6E1}" type="datetime1">
              <a:rPr lang="en-US" smtClean="0"/>
              <a:t>9/9/17</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05559B53-AEC7-9D43-BD4D-FB123296CDE3}" type="slidenum">
              <a:rPr lang="en-US"/>
              <a:pPr>
                <a:defRPr/>
              </a:pPr>
              <a:t>‹#›</a:t>
            </a:fld>
            <a:endParaRPr lang="en-US"/>
          </a:p>
        </p:txBody>
      </p:sp>
    </p:spTree>
    <p:extLst>
      <p:ext uri="{BB962C8B-B14F-4D97-AF65-F5344CB8AC3E}">
        <p14:creationId xmlns:p14="http://schemas.microsoft.com/office/powerpoint/2010/main" val="66918725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55425" y="1470346"/>
            <a:ext cx="4340375" cy="4877434"/>
          </a:xfrm>
        </p:spPr>
        <p:txBody>
          <a:bodyPr>
            <a:normAutofit/>
          </a:bodyPr>
          <a:lstStyle>
            <a:lvl1pPr>
              <a:defRPr sz="2600"/>
            </a:lvl1pPr>
            <a:lvl2pPr>
              <a:defRPr sz="2600"/>
            </a:lvl2pPr>
            <a:lvl3pPr>
              <a:defRPr sz="2600"/>
            </a:lvl3pPr>
            <a:lvl4pPr>
              <a:defRPr sz="2600"/>
            </a:lvl4pPr>
            <a:lvl5pPr>
              <a:defRPr sz="26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199" y="1470346"/>
            <a:ext cx="4263565" cy="4877434"/>
          </a:xfrm>
        </p:spPr>
        <p:txBody>
          <a:bodyPr>
            <a:normAutofit/>
          </a:bodyPr>
          <a:lstStyle>
            <a:lvl1pPr>
              <a:defRPr sz="2600"/>
            </a:lvl1pPr>
            <a:lvl2pPr>
              <a:defRPr sz="2600"/>
            </a:lvl2pPr>
            <a:lvl3pPr>
              <a:defRPr sz="2600"/>
            </a:lvl3pPr>
            <a:lvl4pPr>
              <a:defRPr sz="2600"/>
            </a:lvl4pPr>
            <a:lvl5pPr>
              <a:defRPr sz="2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3"/>
          <p:cNvSpPr>
            <a:spLocks noGrp="1"/>
          </p:cNvSpPr>
          <p:nvPr>
            <p:ph type="dt" sz="half" idx="10"/>
          </p:nvPr>
        </p:nvSpPr>
        <p:spPr/>
        <p:txBody>
          <a:bodyPr/>
          <a:lstStyle>
            <a:lvl1pPr>
              <a:defRPr/>
            </a:lvl1pPr>
          </a:lstStyle>
          <a:p>
            <a:pPr>
              <a:defRPr/>
            </a:pPr>
            <a:fld id="{AAD0DE06-0ADE-264C-9AB5-74D5AAE3FFDB}" type="datetime1">
              <a:rPr lang="en-US" smtClean="0"/>
              <a:t>9/9/17</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6E200562-6296-9E41-94C7-4DAE5BF4E447}" type="slidenum">
              <a:rPr lang="en-US"/>
              <a:pPr>
                <a:defRPr/>
              </a:pPr>
              <a:t>‹#›</a:t>
            </a:fld>
            <a:endParaRPr lang="en-US"/>
          </a:p>
        </p:txBody>
      </p:sp>
      <p:sp>
        <p:nvSpPr>
          <p:cNvPr id="8" name="Title Placeholder 1"/>
          <p:cNvSpPr>
            <a:spLocks noGrp="1"/>
          </p:cNvSpPr>
          <p:nvPr>
            <p:ph type="title"/>
          </p:nvPr>
        </p:nvSpPr>
        <p:spPr bwMode="auto">
          <a:xfrm>
            <a:off x="152400" y="152400"/>
            <a:ext cx="8759364" cy="10668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nSpc>
                <a:spcPct val="80000"/>
              </a:lnSpc>
              <a:defRPr spc="-100"/>
            </a:lvl1pPr>
          </a:lstStyle>
          <a:p>
            <a:pPr lvl="0"/>
            <a:r>
              <a:rPr lang="en-US" dirty="0"/>
              <a:t>Click to edit Master title style</a:t>
            </a:r>
          </a:p>
        </p:txBody>
      </p:sp>
      <p:cxnSp>
        <p:nvCxnSpPr>
          <p:cNvPr id="10" name="Straight Connector 9"/>
          <p:cNvCxnSpPr/>
          <p:nvPr userDrawn="1"/>
        </p:nvCxnSpPr>
        <p:spPr>
          <a:xfrm>
            <a:off x="152400" y="1295400"/>
            <a:ext cx="8763000" cy="0"/>
          </a:xfrm>
          <a:prstGeom prst="line">
            <a:avLst/>
          </a:prstGeom>
          <a:ln>
            <a:solidFill>
              <a:srgbClr val="FF66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3757313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2400" y="1535113"/>
            <a:ext cx="43449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52400" y="2174875"/>
            <a:ext cx="4344988" cy="430212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2703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270375" cy="430212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3"/>
          <p:cNvSpPr>
            <a:spLocks noGrp="1"/>
          </p:cNvSpPr>
          <p:nvPr>
            <p:ph type="dt" sz="half" idx="10"/>
          </p:nvPr>
        </p:nvSpPr>
        <p:spPr/>
        <p:txBody>
          <a:bodyPr/>
          <a:lstStyle>
            <a:lvl1pPr>
              <a:defRPr/>
            </a:lvl1pPr>
          </a:lstStyle>
          <a:p>
            <a:pPr>
              <a:defRPr/>
            </a:pPr>
            <a:fld id="{C07F2C3C-CC11-1B4C-8F9A-7755C7646387}" type="datetime1">
              <a:rPr lang="en-US" smtClean="0"/>
              <a:t>9/9/17</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1D4929D7-7AD0-024D-8F69-58F7A677FF78}" type="slidenum">
              <a:rPr lang="en-US"/>
              <a:pPr>
                <a:defRPr/>
              </a:pPr>
              <a:t>‹#›</a:t>
            </a:fld>
            <a:endParaRPr lang="en-US"/>
          </a:p>
        </p:txBody>
      </p:sp>
      <p:sp>
        <p:nvSpPr>
          <p:cNvPr id="10" name="Title Placeholder 1"/>
          <p:cNvSpPr>
            <a:spLocks noGrp="1"/>
          </p:cNvSpPr>
          <p:nvPr>
            <p:ph type="title"/>
          </p:nvPr>
        </p:nvSpPr>
        <p:spPr bwMode="auto">
          <a:xfrm>
            <a:off x="152400" y="152400"/>
            <a:ext cx="8001000" cy="10668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nSpc>
                <a:spcPct val="80000"/>
              </a:lnSpc>
              <a:defRPr/>
            </a:lvl1pPr>
          </a:lstStyle>
          <a:p>
            <a:pPr lvl="0"/>
            <a:r>
              <a:rPr lang="en-US" dirty="0"/>
              <a:t>Click to edit Master title style</a:t>
            </a:r>
          </a:p>
        </p:txBody>
      </p:sp>
      <p:cxnSp>
        <p:nvCxnSpPr>
          <p:cNvPr id="12" name="Straight Connector 11"/>
          <p:cNvCxnSpPr/>
          <p:nvPr userDrawn="1"/>
        </p:nvCxnSpPr>
        <p:spPr>
          <a:xfrm>
            <a:off x="152400" y="1295400"/>
            <a:ext cx="8763000" cy="0"/>
          </a:xfrm>
          <a:prstGeom prst="line">
            <a:avLst/>
          </a:prstGeom>
          <a:ln>
            <a:solidFill>
              <a:srgbClr val="FF66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13578945"/>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3"/>
          <p:cNvSpPr>
            <a:spLocks noGrp="1"/>
          </p:cNvSpPr>
          <p:nvPr>
            <p:ph type="dt" sz="half" idx="10"/>
          </p:nvPr>
        </p:nvSpPr>
        <p:spPr/>
        <p:txBody>
          <a:bodyPr/>
          <a:lstStyle>
            <a:lvl1pPr>
              <a:defRPr/>
            </a:lvl1pPr>
          </a:lstStyle>
          <a:p>
            <a:pPr>
              <a:defRPr/>
            </a:pPr>
            <a:fld id="{091E9990-DC9C-1A41-890F-DA7637191969}" type="datetime1">
              <a:rPr lang="en-US" smtClean="0"/>
              <a:t>9/9/17</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74934AC4-E5A6-0446-ADDB-6CB25A5DDD13}" type="slidenum">
              <a:rPr lang="en-US"/>
              <a:pPr>
                <a:defRPr/>
              </a:pPr>
              <a:t>‹#›</a:t>
            </a:fld>
            <a:endParaRPr lang="en-US"/>
          </a:p>
        </p:txBody>
      </p:sp>
      <p:sp>
        <p:nvSpPr>
          <p:cNvPr id="6" name="Title Placeholder 1"/>
          <p:cNvSpPr>
            <a:spLocks noGrp="1"/>
          </p:cNvSpPr>
          <p:nvPr>
            <p:ph type="title"/>
          </p:nvPr>
        </p:nvSpPr>
        <p:spPr bwMode="auto">
          <a:xfrm>
            <a:off x="152400" y="152400"/>
            <a:ext cx="8763000" cy="10668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nSpc>
                <a:spcPct val="80000"/>
              </a:lnSpc>
              <a:defRPr spc="-100"/>
            </a:lvl1pPr>
          </a:lstStyle>
          <a:p>
            <a:pPr lvl="0"/>
            <a:r>
              <a:rPr lang="en-US" dirty="0"/>
              <a:t>Click to edit Master title style</a:t>
            </a:r>
          </a:p>
        </p:txBody>
      </p:sp>
      <p:cxnSp>
        <p:nvCxnSpPr>
          <p:cNvPr id="8" name="Straight Connector 7"/>
          <p:cNvCxnSpPr/>
          <p:nvPr userDrawn="1"/>
        </p:nvCxnSpPr>
        <p:spPr>
          <a:xfrm>
            <a:off x="152400" y="1295400"/>
            <a:ext cx="8763000" cy="0"/>
          </a:xfrm>
          <a:prstGeom prst="line">
            <a:avLst/>
          </a:prstGeom>
          <a:ln>
            <a:solidFill>
              <a:srgbClr val="FF66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372295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74FC3180-FE3C-FC4A-8247-3B3C574D2279}" type="datetime1">
              <a:rPr lang="en-US" smtClean="0"/>
              <a:t>9/9/17</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88025072-9793-DD45-A50B-C84D5FD44B45}" type="slidenum">
              <a:rPr lang="en-US"/>
              <a:pPr>
                <a:defRPr/>
              </a:pPr>
              <a:t>‹#›</a:t>
            </a:fld>
            <a:endParaRPr lang="en-US"/>
          </a:p>
        </p:txBody>
      </p:sp>
    </p:spTree>
    <p:extLst>
      <p:ext uri="{BB962C8B-B14F-4D97-AF65-F5344CB8AC3E}">
        <p14:creationId xmlns:p14="http://schemas.microsoft.com/office/powerpoint/2010/main" val="139108753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7" name="Text Placeholder 2"/>
          <p:cNvSpPr>
            <a:spLocks noGrp="1"/>
          </p:cNvSpPr>
          <p:nvPr>
            <p:ph type="body" idx="1"/>
          </p:nvPr>
        </p:nvSpPr>
        <p:spPr bwMode="auto">
          <a:xfrm>
            <a:off x="152400" y="1447800"/>
            <a:ext cx="8763000" cy="5029200"/>
          </a:xfrm>
          <a:prstGeom prst="rect">
            <a:avLst/>
          </a:prstGeom>
          <a:noFill/>
          <a:ln w="9525">
            <a:noFill/>
            <a:miter lim="800000"/>
            <a:headEnd/>
            <a:tailEnd/>
          </a:ln>
        </p:spPr>
        <p:txBody>
          <a:bodyPr vert="horz" wrap="square" lIns="36000" tIns="36000" rIns="36000" bIns="36000" numCol="1" anchor="t" anchorCtr="0" compatLnSpc="1">
            <a:prstTxWarp prst="textNoShape">
              <a:avLst/>
            </a:prstTxWarp>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52400" y="6553200"/>
            <a:ext cx="2133600" cy="212725"/>
          </a:xfrm>
          <a:prstGeom prst="rect">
            <a:avLst/>
          </a:prstGeom>
        </p:spPr>
        <p:txBody>
          <a:bodyPr vert="horz" lIns="91440" tIns="45720" rIns="91440" bIns="45720" rtlCol="0" anchor="ctr"/>
          <a:lstStyle>
            <a:lvl1pPr algn="l">
              <a:defRPr sz="1200">
                <a:solidFill>
                  <a:schemeClr val="tx1">
                    <a:tint val="75000"/>
                  </a:schemeClr>
                </a:solidFill>
                <a:latin typeface="Arial" charset="0"/>
              </a:defRPr>
            </a:lvl1pPr>
          </a:lstStyle>
          <a:p>
            <a:pPr>
              <a:defRPr/>
            </a:pPr>
            <a:fld id="{32DCB0BD-7E95-5444-9E9D-8E000D39F5D3}" type="datetime1">
              <a:rPr lang="en-US" smtClean="0"/>
              <a:t>9/9/17</a:t>
            </a:fld>
            <a:endParaRPr lang="en-US" dirty="0"/>
          </a:p>
        </p:txBody>
      </p:sp>
      <p:sp>
        <p:nvSpPr>
          <p:cNvPr id="5" name="Footer Placeholder 4"/>
          <p:cNvSpPr>
            <a:spLocks noGrp="1"/>
          </p:cNvSpPr>
          <p:nvPr>
            <p:ph type="ftr" sz="quarter" idx="3"/>
          </p:nvPr>
        </p:nvSpPr>
        <p:spPr>
          <a:xfrm>
            <a:off x="3124200" y="6553200"/>
            <a:ext cx="2895600" cy="212725"/>
          </a:xfrm>
          <a:prstGeom prst="rect">
            <a:avLst/>
          </a:prstGeom>
        </p:spPr>
        <p:txBody>
          <a:bodyPr vert="horz" lIns="91440" tIns="45720" rIns="91440" bIns="45720" rtlCol="0" anchor="ctr"/>
          <a:lstStyle>
            <a:lvl1pPr algn="ctr">
              <a:defRPr sz="1200">
                <a:solidFill>
                  <a:schemeClr val="tx1">
                    <a:tint val="75000"/>
                  </a:schemeClr>
                </a:solidFill>
                <a:latin typeface="Arial" charset="0"/>
              </a:defRPr>
            </a:lvl1pPr>
          </a:lstStyle>
          <a:p>
            <a:pPr>
              <a:defRPr/>
            </a:pPr>
            <a:endParaRPr lang="en-US" dirty="0"/>
          </a:p>
        </p:txBody>
      </p:sp>
      <p:sp>
        <p:nvSpPr>
          <p:cNvPr id="6" name="Slide Number Placeholder 5"/>
          <p:cNvSpPr>
            <a:spLocks noGrp="1"/>
          </p:cNvSpPr>
          <p:nvPr>
            <p:ph type="sldNum" sz="quarter" idx="4"/>
          </p:nvPr>
        </p:nvSpPr>
        <p:spPr>
          <a:xfrm>
            <a:off x="6781800" y="6553200"/>
            <a:ext cx="2133600" cy="212725"/>
          </a:xfrm>
          <a:prstGeom prst="rect">
            <a:avLst/>
          </a:prstGeom>
        </p:spPr>
        <p:txBody>
          <a:bodyPr vert="horz" lIns="36000" tIns="36000" rIns="36000" bIns="36000" rtlCol="0" anchor="ctr"/>
          <a:lstStyle>
            <a:lvl1pPr algn="r">
              <a:defRPr sz="1400" b="1">
                <a:solidFill>
                  <a:srgbClr val="FF6600"/>
                </a:solidFill>
                <a:latin typeface="+mn-lt"/>
              </a:defRPr>
            </a:lvl1pPr>
          </a:lstStyle>
          <a:p>
            <a:pPr>
              <a:defRPr/>
            </a:pPr>
            <a:fld id="{62406363-7E77-DB4B-97E5-317AD9418D55}" type="slidenum">
              <a:rPr lang="en-US" smtClean="0"/>
              <a:pPr>
                <a:defRPr/>
              </a:pPr>
              <a:t>‹#›</a:t>
            </a:fld>
            <a:endParaRPr lang="en-US"/>
          </a:p>
        </p:txBody>
      </p:sp>
    </p:spTree>
    <p:extLst>
      <p:ext uri="{BB962C8B-B14F-4D97-AF65-F5344CB8AC3E}">
        <p14:creationId xmlns:p14="http://schemas.microsoft.com/office/powerpoint/2010/main" val="64721318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99" r:id="rId3"/>
    <p:sldLayoutId id="2147483700" r:id="rId4"/>
    <p:sldLayoutId id="2147483676" r:id="rId5"/>
    <p:sldLayoutId id="2147483677" r:id="rId6"/>
    <p:sldLayoutId id="2147483678" r:id="rId7"/>
    <p:sldLayoutId id="2147483679" r:id="rId8"/>
    <p:sldLayoutId id="2147483680" r:id="rId9"/>
    <p:sldLayoutId id="2147483698" r:id="rId10"/>
    <p:sldLayoutId id="2147483681" r:id="rId11"/>
    <p:sldLayoutId id="2147483682" r:id="rId12"/>
    <p:sldLayoutId id="2147483683" r:id="rId13"/>
    <p:sldLayoutId id="2147483684" r:id="rId14"/>
    <p:sldLayoutId id="2147483701" r:id="rId15"/>
    <p:sldLayoutId id="2147483702" r:id="rId16"/>
  </p:sldLayoutIdLst>
  <p:timing>
    <p:tnLst>
      <p:par>
        <p:cTn id="1" dur="indefinite" restart="never" nodeType="tmRoot"/>
      </p:par>
    </p:tnLst>
  </p:timing>
  <p:hf hdr="0" ftr="0" dt="0"/>
  <p:txStyles>
    <p:titleStyle>
      <a:lvl1pPr algn="l" defTabSz="457200" rtl="0" eaLnBrk="0" fontAlgn="base" hangingPunct="0">
        <a:spcBef>
          <a:spcPct val="0"/>
        </a:spcBef>
        <a:spcAft>
          <a:spcPct val="0"/>
        </a:spcAft>
        <a:defRPr sz="3600" b="1" kern="1200">
          <a:solidFill>
            <a:schemeClr val="tx1"/>
          </a:solidFill>
          <a:latin typeface="+mj-lt"/>
          <a:ea typeface="ＭＳ Ｐゴシック" pitchFamily="-1" charset="-128"/>
          <a:cs typeface="ＭＳ Ｐゴシック" pitchFamily="-1" charset="-128"/>
        </a:defRPr>
      </a:lvl1pPr>
      <a:lvl2pPr algn="ctr" defTabSz="457200" rtl="0" eaLnBrk="0" fontAlgn="base" hangingPunct="0">
        <a:spcBef>
          <a:spcPct val="0"/>
        </a:spcBef>
        <a:spcAft>
          <a:spcPct val="0"/>
        </a:spcAft>
        <a:defRPr sz="4400">
          <a:solidFill>
            <a:srgbClr val="000090"/>
          </a:solidFill>
          <a:latin typeface="Calibri" pitchFamily="-1" charset="0"/>
          <a:ea typeface="ＭＳ Ｐゴシック" pitchFamily="-1" charset="-128"/>
          <a:cs typeface="ＭＳ Ｐゴシック" pitchFamily="-1" charset="-128"/>
        </a:defRPr>
      </a:lvl2pPr>
      <a:lvl3pPr algn="ctr" defTabSz="457200" rtl="0" eaLnBrk="0" fontAlgn="base" hangingPunct="0">
        <a:spcBef>
          <a:spcPct val="0"/>
        </a:spcBef>
        <a:spcAft>
          <a:spcPct val="0"/>
        </a:spcAft>
        <a:defRPr sz="4400">
          <a:solidFill>
            <a:srgbClr val="000090"/>
          </a:solidFill>
          <a:latin typeface="Calibri" pitchFamily="-1" charset="0"/>
          <a:ea typeface="ＭＳ Ｐゴシック" pitchFamily="-1" charset="-128"/>
          <a:cs typeface="ＭＳ Ｐゴシック" pitchFamily="-1" charset="-128"/>
        </a:defRPr>
      </a:lvl3pPr>
      <a:lvl4pPr algn="ctr" defTabSz="457200" rtl="0" eaLnBrk="0" fontAlgn="base" hangingPunct="0">
        <a:spcBef>
          <a:spcPct val="0"/>
        </a:spcBef>
        <a:spcAft>
          <a:spcPct val="0"/>
        </a:spcAft>
        <a:defRPr sz="4400">
          <a:solidFill>
            <a:srgbClr val="000090"/>
          </a:solidFill>
          <a:latin typeface="Calibri" pitchFamily="-1" charset="0"/>
          <a:ea typeface="ＭＳ Ｐゴシック" pitchFamily="-1" charset="-128"/>
          <a:cs typeface="ＭＳ Ｐゴシック" pitchFamily="-1" charset="-128"/>
        </a:defRPr>
      </a:lvl4pPr>
      <a:lvl5pPr algn="ctr" defTabSz="457200" rtl="0" eaLnBrk="0" fontAlgn="base" hangingPunct="0">
        <a:spcBef>
          <a:spcPct val="0"/>
        </a:spcBef>
        <a:spcAft>
          <a:spcPct val="0"/>
        </a:spcAft>
        <a:defRPr sz="4400">
          <a:solidFill>
            <a:srgbClr val="000090"/>
          </a:solidFill>
          <a:latin typeface="Calibri" pitchFamily="-1" charset="0"/>
          <a:ea typeface="ＭＳ Ｐゴシック" pitchFamily="-1" charset="-128"/>
          <a:cs typeface="ＭＳ Ｐゴシック" pitchFamily="-1" charset="-128"/>
        </a:defRPr>
      </a:lvl5pPr>
      <a:lvl6pPr marL="457200" algn="ctr" defTabSz="457200" rtl="0" fontAlgn="base">
        <a:spcBef>
          <a:spcPct val="0"/>
        </a:spcBef>
        <a:spcAft>
          <a:spcPct val="0"/>
        </a:spcAft>
        <a:defRPr sz="4400">
          <a:solidFill>
            <a:schemeClr val="tx1"/>
          </a:solidFill>
          <a:latin typeface="Calibri" pitchFamily="-1" charset="0"/>
          <a:ea typeface="ＭＳ Ｐゴシック" pitchFamily="-1" charset="-128"/>
          <a:cs typeface="ＭＳ Ｐゴシック" pitchFamily="-1" charset="-128"/>
        </a:defRPr>
      </a:lvl6pPr>
      <a:lvl7pPr marL="914400" algn="ctr" defTabSz="457200" rtl="0" fontAlgn="base">
        <a:spcBef>
          <a:spcPct val="0"/>
        </a:spcBef>
        <a:spcAft>
          <a:spcPct val="0"/>
        </a:spcAft>
        <a:defRPr sz="4400">
          <a:solidFill>
            <a:schemeClr val="tx1"/>
          </a:solidFill>
          <a:latin typeface="Calibri" pitchFamily="-1" charset="0"/>
          <a:ea typeface="ＭＳ Ｐゴシック" pitchFamily="-1" charset="-128"/>
          <a:cs typeface="ＭＳ Ｐゴシック" pitchFamily="-1" charset="-128"/>
        </a:defRPr>
      </a:lvl7pPr>
      <a:lvl8pPr marL="1371600" algn="ctr" defTabSz="457200" rtl="0" fontAlgn="base">
        <a:spcBef>
          <a:spcPct val="0"/>
        </a:spcBef>
        <a:spcAft>
          <a:spcPct val="0"/>
        </a:spcAft>
        <a:defRPr sz="4400">
          <a:solidFill>
            <a:schemeClr val="tx1"/>
          </a:solidFill>
          <a:latin typeface="Calibri" pitchFamily="-1" charset="0"/>
          <a:ea typeface="ＭＳ Ｐゴシック" pitchFamily="-1" charset="-128"/>
          <a:cs typeface="ＭＳ Ｐゴシック" pitchFamily="-1" charset="-128"/>
        </a:defRPr>
      </a:lvl8pPr>
      <a:lvl9pPr marL="1828800" algn="ctr" defTabSz="457200" rtl="0" fontAlgn="base">
        <a:spcBef>
          <a:spcPct val="0"/>
        </a:spcBef>
        <a:spcAft>
          <a:spcPct val="0"/>
        </a:spcAft>
        <a:defRPr sz="4400">
          <a:solidFill>
            <a:schemeClr val="tx1"/>
          </a:solidFill>
          <a:latin typeface="Calibri" pitchFamily="-1" charset="0"/>
          <a:ea typeface="ＭＳ Ｐゴシック" pitchFamily="-1" charset="-128"/>
          <a:cs typeface="ＭＳ Ｐゴシック" pitchFamily="-1" charset="-128"/>
        </a:defRPr>
      </a:lvl9pPr>
    </p:titleStyle>
    <p:bodyStyle>
      <a:lvl1pPr marL="342900" indent="-342900" algn="l" defTabSz="457200" rtl="0" eaLnBrk="0" fontAlgn="base" hangingPunct="0">
        <a:lnSpc>
          <a:spcPct val="80000"/>
        </a:lnSpc>
        <a:spcBef>
          <a:spcPct val="20000"/>
        </a:spcBef>
        <a:spcAft>
          <a:spcPct val="0"/>
        </a:spcAft>
        <a:buFont typeface="Arial" pitchFamily="-1" charset="0"/>
        <a:buChar char="•"/>
        <a:defRPr sz="2400" kern="1200" spc="-50">
          <a:solidFill>
            <a:schemeClr val="tx1"/>
          </a:solidFill>
          <a:latin typeface="+mn-lt"/>
          <a:ea typeface="ＭＳ Ｐゴシック" pitchFamily="-1" charset="-128"/>
          <a:cs typeface="ＭＳ Ｐゴシック" pitchFamily="-1" charset="-128"/>
        </a:defRPr>
      </a:lvl1pPr>
      <a:lvl2pPr marL="742950" indent="-285750" algn="l" defTabSz="457200" rtl="0" eaLnBrk="0" fontAlgn="base" hangingPunct="0">
        <a:lnSpc>
          <a:spcPct val="80000"/>
        </a:lnSpc>
        <a:spcBef>
          <a:spcPct val="20000"/>
        </a:spcBef>
        <a:spcAft>
          <a:spcPct val="0"/>
        </a:spcAft>
        <a:buFont typeface="Arial" pitchFamily="-1" charset="0"/>
        <a:buChar char="–"/>
        <a:defRPr sz="2400" kern="1200" spc="-50">
          <a:solidFill>
            <a:schemeClr val="tx1"/>
          </a:solidFill>
          <a:latin typeface="+mn-lt"/>
          <a:ea typeface="ＭＳ Ｐゴシック" pitchFamily="-1" charset="-128"/>
          <a:cs typeface="+mn-cs"/>
        </a:defRPr>
      </a:lvl2pPr>
      <a:lvl3pPr marL="1143000" indent="-228600" algn="l" defTabSz="457200" rtl="0" eaLnBrk="0" fontAlgn="base" hangingPunct="0">
        <a:lnSpc>
          <a:spcPct val="80000"/>
        </a:lnSpc>
        <a:spcBef>
          <a:spcPct val="20000"/>
        </a:spcBef>
        <a:spcAft>
          <a:spcPct val="0"/>
        </a:spcAft>
        <a:buFont typeface="Arial" pitchFamily="-1" charset="0"/>
        <a:buChar char="•"/>
        <a:defRPr sz="2400" kern="1200" spc="-50">
          <a:solidFill>
            <a:schemeClr val="tx1"/>
          </a:solidFill>
          <a:latin typeface="+mn-lt"/>
          <a:ea typeface="ＭＳ Ｐゴシック" pitchFamily="-1" charset="-128"/>
          <a:cs typeface="+mn-cs"/>
        </a:defRPr>
      </a:lvl3pPr>
      <a:lvl4pPr marL="1600200" indent="-228600" algn="l" defTabSz="457200" rtl="0" eaLnBrk="0" fontAlgn="base" hangingPunct="0">
        <a:lnSpc>
          <a:spcPct val="80000"/>
        </a:lnSpc>
        <a:spcBef>
          <a:spcPct val="20000"/>
        </a:spcBef>
        <a:spcAft>
          <a:spcPct val="0"/>
        </a:spcAft>
        <a:buFont typeface="Arial" pitchFamily="-1" charset="0"/>
        <a:buChar char="–"/>
        <a:defRPr sz="2400" kern="1200" spc="-50">
          <a:solidFill>
            <a:schemeClr val="tx1"/>
          </a:solidFill>
          <a:latin typeface="+mn-lt"/>
          <a:ea typeface="ＭＳ Ｐゴシック" pitchFamily="-1" charset="-128"/>
          <a:cs typeface="+mn-cs"/>
        </a:defRPr>
      </a:lvl4pPr>
      <a:lvl5pPr marL="2057400" indent="-228600" algn="l" defTabSz="457200" rtl="0" eaLnBrk="0" fontAlgn="base" hangingPunct="0">
        <a:lnSpc>
          <a:spcPct val="80000"/>
        </a:lnSpc>
        <a:spcBef>
          <a:spcPct val="20000"/>
        </a:spcBef>
        <a:spcAft>
          <a:spcPct val="0"/>
        </a:spcAft>
        <a:buFont typeface="Arial" pitchFamily="-1" charset="0"/>
        <a:buChar char="»"/>
        <a:defRPr sz="2400" kern="1200" spc="-50">
          <a:solidFill>
            <a:schemeClr val="tx1"/>
          </a:solidFill>
          <a:latin typeface="+mn-lt"/>
          <a:ea typeface="ＭＳ Ｐゴシック" pitchFamily="-1"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11.jpeg"/><Relationship Id="rId5" Type="http://schemas.openxmlformats.org/officeDocument/2006/relationships/image" Target="../media/image12.jpeg"/><Relationship Id="rId1" Type="http://schemas.openxmlformats.org/officeDocument/2006/relationships/slideLayout" Target="../slideLayouts/slideLayout15.xml"/><Relationship Id="rId2"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eg"/><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jpeg"/><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4" Type="http://schemas.openxmlformats.org/officeDocument/2006/relationships/image" Target="../media/image18.jpeg"/><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jpeg"/><Relationship Id="rId5" Type="http://schemas.openxmlformats.org/officeDocument/2006/relationships/image" Target="../media/image21.jpeg"/><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jpeg"/><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jpeg"/><Relationship Id="rId5" Type="http://schemas.openxmlformats.org/officeDocument/2006/relationships/image" Target="../media/image24.jpeg"/><Relationship Id="rId6" Type="http://schemas.openxmlformats.org/officeDocument/2006/relationships/image" Target="../media/image12.jpeg"/><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3" Type="http://schemas.openxmlformats.org/officeDocument/2006/relationships/image" Target="../media/image25.gif"/><Relationship Id="rId4" Type="http://schemas.openxmlformats.org/officeDocument/2006/relationships/image" Target="../media/image26.gif"/><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7.gif"/><Relationship Id="rId3" Type="http://schemas.openxmlformats.org/officeDocument/2006/relationships/image" Target="../media/image28.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jpeg"/><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33.jpeg"/><Relationship Id="rId5" Type="http://schemas.openxmlformats.org/officeDocument/2006/relationships/image" Target="../media/image34.jpeg"/><Relationship Id="rId1" Type="http://schemas.openxmlformats.org/officeDocument/2006/relationships/slideLayout" Target="../slideLayouts/slideLayout15.xml"/><Relationship Id="rId2" Type="http://schemas.openxmlformats.org/officeDocument/2006/relationships/image" Target="../media/image31.jpeg"/></Relationships>
</file>

<file path=ppt/slides/_rels/slide27.xml.rels><?xml version="1.0" encoding="UTF-8" standalone="yes"?>
<Relationships xmlns="http://schemas.openxmlformats.org/package/2006/relationships"><Relationship Id="rId3" Type="http://schemas.openxmlformats.org/officeDocument/2006/relationships/image" Target="../media/image35.wmf"/><Relationship Id="rId4" Type="http://schemas.openxmlformats.org/officeDocument/2006/relationships/image" Target="../media/image36.jpeg"/><Relationship Id="rId5" Type="http://schemas.openxmlformats.org/officeDocument/2006/relationships/image" Target="../media/image37.jpeg"/><Relationship Id="rId1" Type="http://schemas.openxmlformats.org/officeDocument/2006/relationships/slideLayout" Target="../slideLayouts/slideLayout15.xml"/><Relationship Id="rId2" Type="http://schemas.openxmlformats.org/officeDocument/2006/relationships/image" Target="../media/image31.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15.xml"/><Relationship Id="rId2"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46.png"/><Relationship Id="rId1" Type="http://schemas.openxmlformats.org/officeDocument/2006/relationships/slideLayout" Target="../slideLayouts/slideLayout15.xml"/><Relationship Id="rId2"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7.png"/><Relationship Id="rId8" Type="http://schemas.openxmlformats.org/officeDocument/2006/relationships/image" Target="../media/image46.png"/><Relationship Id="rId1" Type="http://schemas.openxmlformats.org/officeDocument/2006/relationships/slideLayout" Target="../slideLayouts/slideLayout15.xml"/><Relationship Id="rId2" Type="http://schemas.openxmlformats.org/officeDocument/2006/relationships/image" Target="../media/image40.pn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1" Type="http://schemas.openxmlformats.org/officeDocument/2006/relationships/slideLayout" Target="../slideLayouts/slideLayout15.xml"/><Relationship Id="rId2"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hyperlink" Target="http://aws.amazon.com/solutions/case-studie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53.jpeg"/><Relationship Id="rId4" Type="http://schemas.openxmlformats.org/officeDocument/2006/relationships/image" Target="../media/image54.png"/><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gif"/><Relationship Id="rId8" Type="http://schemas.openxmlformats.org/officeDocument/2006/relationships/image" Target="../media/image59.png"/><Relationship Id="rId1" Type="http://schemas.openxmlformats.org/officeDocument/2006/relationships/slideLayout" Target="../slideLayouts/slideLayout15.xml"/><Relationship Id="rId2" Type="http://schemas.openxmlformats.org/officeDocument/2006/relationships/image" Target="../media/image42.png"/></Relationships>
</file>

<file path=ppt/slides/_rels/slide46.xml.rels><?xml version="1.0" encoding="UTF-8" standalone="yes"?>
<Relationships xmlns="http://schemas.openxmlformats.org/package/2006/relationships"><Relationship Id="rId11" Type="http://schemas.openxmlformats.org/officeDocument/2006/relationships/image" Target="../media/image62.png"/><Relationship Id="rId12" Type="http://schemas.openxmlformats.org/officeDocument/2006/relationships/image" Target="../media/image63.png"/><Relationship Id="rId1" Type="http://schemas.openxmlformats.org/officeDocument/2006/relationships/slideLayout" Target="../slideLayouts/slideLayout15.xml"/><Relationship Id="rId2" Type="http://schemas.openxmlformats.org/officeDocument/2006/relationships/image" Target="../media/image42.png"/><Relationship Id="rId3" Type="http://schemas.openxmlformats.org/officeDocument/2006/relationships/image" Target="../media/image48.png"/><Relationship Id="rId4" Type="http://schemas.openxmlformats.org/officeDocument/2006/relationships/image" Target="../media/image49.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gif"/><Relationship Id="rId8" Type="http://schemas.openxmlformats.org/officeDocument/2006/relationships/image" Target="../media/image59.png"/><Relationship Id="rId9" Type="http://schemas.openxmlformats.org/officeDocument/2006/relationships/image" Target="../media/image60.png"/><Relationship Id="rId10" Type="http://schemas.openxmlformats.org/officeDocument/2006/relationships/image" Target="../media/image6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6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6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 Id="rId3" Type="http://schemas.openxmlformats.org/officeDocument/2006/relationships/image" Target="../media/image6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9.png"/><Relationship Id="rId3" Type="http://schemas.openxmlformats.org/officeDocument/2006/relationships/image" Target="../media/image7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 Id="rId3" Type="http://schemas.openxmlformats.org/officeDocument/2006/relationships/image" Target="../media/image7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68.xml.rels><?xml version="1.0" encoding="UTF-8" standalone="yes"?>
<Relationships xmlns="http://schemas.openxmlformats.org/package/2006/relationships"><Relationship Id="rId3" Type="http://schemas.openxmlformats.org/officeDocument/2006/relationships/image" Target="../media/image78.png"/><Relationship Id="rId4" Type="http://schemas.openxmlformats.org/officeDocument/2006/relationships/image" Target="../media/image79.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1" Type="http://schemas.openxmlformats.org/officeDocument/2006/relationships/slideLayout" Target="../slideLayouts/slideLayout15.xml"/><Relationship Id="rId2" Type="http://schemas.openxmlformats.org/officeDocument/2006/relationships/image" Target="../media/image4.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8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84.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8.jpeg"/><Relationship Id="rId6" Type="http://schemas.openxmlformats.org/officeDocument/2006/relationships/image" Target="../media/image9.png"/><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0.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85.tiff"/></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ctrTitle"/>
          </p:nvPr>
        </p:nvSpPr>
        <p:spPr/>
        <p:txBody>
          <a:bodyPr/>
          <a:lstStyle/>
          <a:p>
            <a:r>
              <a:rPr lang="en-US" dirty="0" smtClean="0"/>
              <a:t>Virtualization and</a:t>
            </a:r>
            <a:br>
              <a:rPr lang="en-US" dirty="0" smtClean="0"/>
            </a:br>
            <a:r>
              <a:rPr lang="en-US" dirty="0" smtClean="0"/>
              <a:t>Cloud computing</a:t>
            </a:r>
            <a:endParaRPr lang="en-US" dirty="0" smtClean="0"/>
          </a:p>
        </p:txBody>
      </p:sp>
      <p:sp>
        <p:nvSpPr>
          <p:cNvPr id="5" name="Rectangle 3"/>
          <p:cNvSpPr>
            <a:spLocks noGrp="1" noChangeArrowheads="1"/>
          </p:cNvSpPr>
          <p:nvPr>
            <p:ph type="subTitle" idx="1"/>
          </p:nvPr>
        </p:nvSpPr>
        <p:spPr>
          <a:xfrm>
            <a:off x="381000" y="4495800"/>
            <a:ext cx="8382000" cy="1752600"/>
          </a:xfrm>
        </p:spPr>
        <p:txBody>
          <a:bodyPr>
            <a:normAutofit/>
          </a:bodyPr>
          <a:lstStyle/>
          <a:p>
            <a:r>
              <a:rPr lang="en-US" dirty="0" smtClean="0"/>
              <a:t>CS 240: </a:t>
            </a:r>
            <a:r>
              <a:rPr lang="en-US" i="1" dirty="0" smtClean="0"/>
              <a:t>Computing Systems and Concurrency</a:t>
            </a:r>
          </a:p>
          <a:p>
            <a:r>
              <a:rPr lang="en-US" dirty="0" smtClean="0"/>
              <a:t>Lecture </a:t>
            </a:r>
            <a:r>
              <a:rPr lang="en-US" dirty="0" smtClean="0"/>
              <a:t>3</a:t>
            </a:r>
            <a:endParaRPr lang="en-US" dirty="0" smtClean="0"/>
          </a:p>
          <a:p>
            <a:endParaRPr lang="en-US" dirty="0" smtClean="0"/>
          </a:p>
          <a:p>
            <a:r>
              <a:rPr lang="en-US" dirty="0" smtClean="0"/>
              <a:t>Marco Canini</a:t>
            </a:r>
          </a:p>
        </p:txBody>
      </p:sp>
      <p:sp>
        <p:nvSpPr>
          <p:cNvPr id="6" name="TextBox 5"/>
          <p:cNvSpPr txBox="1"/>
          <p:nvPr/>
        </p:nvSpPr>
        <p:spPr>
          <a:xfrm>
            <a:off x="196966" y="6249436"/>
            <a:ext cx="8750089" cy="307777"/>
          </a:xfrm>
          <a:prstGeom prst="rect">
            <a:avLst/>
          </a:prstGeom>
          <a:noFill/>
        </p:spPr>
        <p:txBody>
          <a:bodyPr wrap="none" rtlCol="0">
            <a:spAutoFit/>
          </a:bodyPr>
          <a:lstStyle/>
          <a:p>
            <a:r>
              <a:rPr lang="en-US" sz="1400" b="0" dirty="0">
                <a:latin typeface="Arial" charset="0"/>
                <a:ea typeface="Arial" charset="0"/>
                <a:cs typeface="Arial" charset="0"/>
              </a:rPr>
              <a:t>Credits</a:t>
            </a:r>
            <a:r>
              <a:rPr lang="en-US" sz="1400" b="0" dirty="0">
                <a:latin typeface="Arial" charset="0"/>
                <a:ea typeface="Arial" charset="0"/>
                <a:cs typeface="Arial" charset="0"/>
              </a:rPr>
              <a:t>: </a:t>
            </a:r>
            <a:r>
              <a:rPr lang="en-US" sz="1400" b="0" dirty="0" smtClean="0">
                <a:latin typeface="Arial" charset="0"/>
                <a:ea typeface="Arial" charset="0"/>
                <a:cs typeface="Arial" charset="0"/>
              </a:rPr>
              <a:t>Y. </a:t>
            </a:r>
            <a:r>
              <a:rPr lang="en-US" sz="1400" b="0" dirty="0">
                <a:latin typeface="Arial" charset="0"/>
                <a:ea typeface="Arial" charset="0"/>
                <a:cs typeface="Arial" charset="0"/>
              </a:rPr>
              <a:t>Agarwal, </a:t>
            </a:r>
            <a:r>
              <a:rPr lang="en-US" sz="1400" b="0" dirty="0" smtClean="0">
                <a:latin typeface="Arial" charset="0"/>
                <a:ea typeface="Arial" charset="0"/>
                <a:cs typeface="Arial" charset="0"/>
              </a:rPr>
              <a:t>S. </a:t>
            </a:r>
            <a:r>
              <a:rPr lang="en-US" sz="1400" b="0" dirty="0" err="1" smtClean="0">
                <a:latin typeface="Arial" charset="0"/>
                <a:ea typeface="Arial" charset="0"/>
                <a:cs typeface="Arial" charset="0"/>
              </a:rPr>
              <a:t>Seshan</a:t>
            </a:r>
            <a:r>
              <a:rPr lang="en-US" sz="1400" b="0" dirty="0" smtClean="0">
                <a:latin typeface="Arial" charset="0"/>
                <a:ea typeface="Arial" charset="0"/>
                <a:cs typeface="Arial" charset="0"/>
              </a:rPr>
              <a:t>, CMU 15-440</a:t>
            </a:r>
            <a:r>
              <a:rPr lang="en-US" sz="1400" b="0" dirty="0">
                <a:latin typeface="Arial" charset="0"/>
                <a:ea typeface="Arial" charset="0"/>
                <a:cs typeface="Arial" charset="0"/>
              </a:rPr>
              <a:t>;</a:t>
            </a:r>
            <a:r>
              <a:rPr lang="en-US" sz="1400" b="0" dirty="0" smtClean="0">
                <a:latin typeface="Arial" charset="0"/>
                <a:ea typeface="Arial" charset="0"/>
                <a:cs typeface="Arial" charset="0"/>
              </a:rPr>
              <a:t> </a:t>
            </a:r>
            <a:r>
              <a:rPr lang="en-US" sz="1400" b="0" dirty="0" smtClean="0">
                <a:latin typeface="Arial" charset="0"/>
                <a:ea typeface="Arial" charset="0"/>
                <a:cs typeface="Arial" charset="0"/>
              </a:rPr>
              <a:t>A</a:t>
            </a:r>
            <a:r>
              <a:rPr lang="en-US" sz="1400" b="0" dirty="0">
                <a:latin typeface="Arial" charset="0"/>
                <a:ea typeface="Arial" charset="0"/>
                <a:cs typeface="Arial" charset="0"/>
              </a:rPr>
              <a:t>. </a:t>
            </a:r>
            <a:r>
              <a:rPr lang="en-US" sz="1400" b="0" dirty="0" err="1">
                <a:latin typeface="Arial" charset="0"/>
                <a:ea typeface="Arial" charset="0"/>
                <a:cs typeface="Arial" charset="0"/>
              </a:rPr>
              <a:t>Haeberlen</a:t>
            </a:r>
            <a:r>
              <a:rPr lang="en-US" sz="1400" b="0" dirty="0">
                <a:latin typeface="Arial" charset="0"/>
                <a:ea typeface="Arial" charset="0"/>
                <a:cs typeface="Arial" charset="0"/>
              </a:rPr>
              <a:t>, Z. Ives, </a:t>
            </a:r>
            <a:r>
              <a:rPr lang="en-US" sz="1400" b="0" dirty="0" err="1">
                <a:latin typeface="Arial" charset="0"/>
                <a:ea typeface="Arial" charset="0"/>
                <a:cs typeface="Arial" charset="0"/>
              </a:rPr>
              <a:t>Upenn</a:t>
            </a:r>
            <a:r>
              <a:rPr lang="en-US" sz="1400" b="0" dirty="0">
                <a:latin typeface="Arial" charset="0"/>
                <a:ea typeface="Arial" charset="0"/>
                <a:cs typeface="Arial" charset="0"/>
              </a:rPr>
              <a:t> </a:t>
            </a:r>
            <a:r>
              <a:rPr lang="en-US" sz="1400" b="0" dirty="0" smtClean="0">
                <a:latin typeface="Arial" charset="0"/>
                <a:ea typeface="Arial" charset="0"/>
                <a:cs typeface="Arial" charset="0"/>
              </a:rPr>
              <a:t>NETS212; </a:t>
            </a:r>
            <a:r>
              <a:rPr lang="en-US" sz="1400" b="0" dirty="0" err="1" smtClean="0">
                <a:latin typeface="Arial" charset="0"/>
                <a:ea typeface="Arial" charset="0"/>
                <a:cs typeface="Arial" charset="0"/>
              </a:rPr>
              <a:t>UCLouvain</a:t>
            </a:r>
            <a:r>
              <a:rPr lang="en-US" sz="1400" b="0" dirty="0" smtClean="0">
                <a:latin typeface="Arial" charset="0"/>
                <a:ea typeface="Arial" charset="0"/>
                <a:cs typeface="Arial" charset="0"/>
              </a:rPr>
              <a:t> INGI2145</a:t>
            </a:r>
            <a:endParaRPr lang="en-US" sz="1400" b="0" dirty="0" smtClean="0">
              <a:latin typeface="Arial" charset="0"/>
              <a:ea typeface="Arial" charset="0"/>
              <a:cs typeface="Arial"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Scaling up</a:t>
            </a:r>
            <a:endParaRPr lang="en-US"/>
          </a:p>
        </p:txBody>
      </p:sp>
      <p:sp>
        <p:nvSpPr>
          <p:cNvPr id="3" name="Content Placeholder 2"/>
          <p:cNvSpPr>
            <a:spLocks noGrp="1"/>
          </p:cNvSpPr>
          <p:nvPr>
            <p:ph idx="1"/>
          </p:nvPr>
        </p:nvSpPr>
        <p:spPr>
          <a:xfrm>
            <a:off x="152400" y="4276725"/>
            <a:ext cx="8610600" cy="1743075"/>
          </a:xfrm>
        </p:spPr>
        <p:txBody>
          <a:bodyPr>
            <a:normAutofit lnSpcReduction="10000"/>
          </a:bodyPr>
          <a:lstStyle/>
          <a:p>
            <a:r>
              <a:rPr lang="en-US" dirty="0" smtClean="0"/>
              <a:t>What if your cluster is too big (hot, power hungry) to fit into your office building?</a:t>
            </a:r>
          </a:p>
          <a:p>
            <a:pPr lvl="1"/>
            <a:r>
              <a:rPr lang="en-US" dirty="0" smtClean="0"/>
              <a:t>Build a separate building for the cluster</a:t>
            </a:r>
          </a:p>
          <a:p>
            <a:pPr lvl="1"/>
            <a:r>
              <a:rPr lang="en-US" dirty="0" smtClean="0"/>
              <a:t>Building can have lots of cooling and power</a:t>
            </a:r>
          </a:p>
          <a:p>
            <a:pPr lvl="1"/>
            <a:r>
              <a:rPr lang="en-US" dirty="0" smtClean="0"/>
              <a:t>Result: Data center</a:t>
            </a:r>
            <a:endParaRPr lang="en-US" dirty="0"/>
          </a:p>
        </p:txBody>
      </p:sp>
      <p:pic>
        <p:nvPicPr>
          <p:cNvPr id="6" name="Picture 5" descr="s1_cut.jpg"/>
          <p:cNvPicPr>
            <a:picLocks noChangeAspect="1"/>
          </p:cNvPicPr>
          <p:nvPr/>
        </p:nvPicPr>
        <p:blipFill>
          <a:blip r:embed="rId2" cstate="print"/>
          <a:stretch>
            <a:fillRect/>
          </a:stretch>
        </p:blipFill>
        <p:spPr>
          <a:xfrm>
            <a:off x="1495425" y="2549217"/>
            <a:ext cx="723053" cy="855613"/>
          </a:xfrm>
          <a:prstGeom prst="rect">
            <a:avLst/>
          </a:prstGeom>
        </p:spPr>
      </p:pic>
      <p:pic>
        <p:nvPicPr>
          <p:cNvPr id="7" name="Picture 6" descr="s2_cut.jpg"/>
          <p:cNvPicPr>
            <a:picLocks noChangeAspect="1"/>
          </p:cNvPicPr>
          <p:nvPr/>
        </p:nvPicPr>
        <p:blipFill>
          <a:blip r:embed="rId3" cstate="print"/>
          <a:stretch>
            <a:fillRect/>
          </a:stretch>
        </p:blipFill>
        <p:spPr>
          <a:xfrm flipH="1">
            <a:off x="2561690" y="2169523"/>
            <a:ext cx="1146302" cy="1254444"/>
          </a:xfrm>
          <a:prstGeom prst="rect">
            <a:avLst/>
          </a:prstGeom>
        </p:spPr>
      </p:pic>
      <p:pic>
        <p:nvPicPr>
          <p:cNvPr id="8" name="Picture 7" descr="cluster.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4108571" y="1714410"/>
            <a:ext cx="1226458" cy="1706140"/>
          </a:xfrm>
          <a:prstGeom prst="rect">
            <a:avLst/>
          </a:prstGeom>
        </p:spPr>
      </p:pic>
      <p:sp>
        <p:nvSpPr>
          <p:cNvPr id="13" name="TextBox 12"/>
          <p:cNvSpPr txBox="1"/>
          <p:nvPr/>
        </p:nvSpPr>
        <p:spPr>
          <a:xfrm>
            <a:off x="1409700" y="3543300"/>
            <a:ext cx="885824" cy="307777"/>
          </a:xfrm>
          <a:prstGeom prst="rect">
            <a:avLst/>
          </a:prstGeom>
          <a:noFill/>
        </p:spPr>
        <p:txBody>
          <a:bodyPr wrap="square" rtlCol="0">
            <a:spAutoFit/>
          </a:bodyPr>
          <a:lstStyle/>
          <a:p>
            <a:r>
              <a:rPr lang="en-US" sz="1400" dirty="0" smtClean="0">
                <a:latin typeface="+mn-lt"/>
              </a:rPr>
              <a:t>PC</a:t>
            </a:r>
            <a:endParaRPr lang="en-US" sz="1400" dirty="0">
              <a:latin typeface="+mn-lt"/>
            </a:endParaRPr>
          </a:p>
        </p:txBody>
      </p:sp>
      <p:sp>
        <p:nvSpPr>
          <p:cNvPr id="14" name="TextBox 13"/>
          <p:cNvSpPr txBox="1"/>
          <p:nvPr/>
        </p:nvSpPr>
        <p:spPr>
          <a:xfrm>
            <a:off x="2562226" y="3524250"/>
            <a:ext cx="1133474" cy="307777"/>
          </a:xfrm>
          <a:prstGeom prst="rect">
            <a:avLst/>
          </a:prstGeom>
          <a:noFill/>
        </p:spPr>
        <p:txBody>
          <a:bodyPr wrap="square" rtlCol="0">
            <a:spAutoFit/>
          </a:bodyPr>
          <a:lstStyle/>
          <a:p>
            <a:r>
              <a:rPr lang="en-US" sz="1400" smtClean="0">
                <a:latin typeface="+mn-lt"/>
              </a:rPr>
              <a:t>Server</a:t>
            </a:r>
            <a:endParaRPr lang="en-US" sz="1400">
              <a:latin typeface="+mn-lt"/>
            </a:endParaRPr>
          </a:p>
        </p:txBody>
      </p:sp>
      <p:sp>
        <p:nvSpPr>
          <p:cNvPr id="15" name="TextBox 14"/>
          <p:cNvSpPr txBox="1"/>
          <p:nvPr/>
        </p:nvSpPr>
        <p:spPr>
          <a:xfrm>
            <a:off x="4229099" y="3533775"/>
            <a:ext cx="1019175" cy="307777"/>
          </a:xfrm>
          <a:prstGeom prst="rect">
            <a:avLst/>
          </a:prstGeom>
          <a:noFill/>
        </p:spPr>
        <p:txBody>
          <a:bodyPr wrap="square" rtlCol="0">
            <a:spAutoFit/>
          </a:bodyPr>
          <a:lstStyle/>
          <a:p>
            <a:r>
              <a:rPr lang="en-US" sz="1400" smtClean="0">
                <a:latin typeface="+mn-lt"/>
              </a:rPr>
              <a:t>Cluster</a:t>
            </a:r>
            <a:endParaRPr lang="en-US" sz="1400">
              <a:latin typeface="+mn-lt"/>
            </a:endParaRPr>
          </a:p>
        </p:txBody>
      </p:sp>
      <p:sp>
        <p:nvSpPr>
          <p:cNvPr id="16" name="TextBox 15"/>
          <p:cNvSpPr txBox="1"/>
          <p:nvPr/>
        </p:nvSpPr>
        <p:spPr>
          <a:xfrm>
            <a:off x="6467474" y="3533775"/>
            <a:ext cx="1190626" cy="307777"/>
          </a:xfrm>
          <a:prstGeom prst="rect">
            <a:avLst/>
          </a:prstGeom>
          <a:noFill/>
        </p:spPr>
        <p:txBody>
          <a:bodyPr wrap="square" rtlCol="0">
            <a:spAutoFit/>
          </a:bodyPr>
          <a:lstStyle/>
          <a:p>
            <a:r>
              <a:rPr lang="en-US" sz="1400" smtClean="0">
                <a:latin typeface="+mn-lt"/>
              </a:rPr>
              <a:t>Data center</a:t>
            </a:r>
            <a:endParaRPr lang="en-US" sz="1400">
              <a:latin typeface="+mn-lt"/>
            </a:endParaRPr>
          </a:p>
        </p:txBody>
      </p:sp>
      <p:pic>
        <p:nvPicPr>
          <p:cNvPr id="18" name="Picture 17" descr="google.jpg"/>
          <p:cNvPicPr>
            <a:picLocks noChangeAspect="1"/>
          </p:cNvPicPr>
          <p:nvPr/>
        </p:nvPicPr>
        <p:blipFill>
          <a:blip r:embed="rId5" cstate="print"/>
          <a:stretch>
            <a:fillRect/>
          </a:stretch>
        </p:blipFill>
        <p:spPr>
          <a:xfrm>
            <a:off x="5872162" y="1285875"/>
            <a:ext cx="2276475" cy="2228850"/>
          </a:xfrm>
          <a:prstGeom prst="rect">
            <a:avLst/>
          </a:prstGeom>
        </p:spPr>
      </p:pic>
      <p:sp>
        <p:nvSpPr>
          <p:cNvPr id="9" name="Slide Number Placeholder 8"/>
          <p:cNvSpPr>
            <a:spLocks noGrp="1"/>
          </p:cNvSpPr>
          <p:nvPr>
            <p:ph type="sldNum" sz="quarter" idx="12"/>
          </p:nvPr>
        </p:nvSpPr>
        <p:spPr/>
        <p:txBody>
          <a:bodyPr/>
          <a:lstStyle/>
          <a:p>
            <a:pPr>
              <a:defRPr/>
            </a:pPr>
            <a:fld id="{729111C5-E04E-4942-8174-12BB645D56A6}" type="slidenum">
              <a:rPr lang="en-US" smtClean="0"/>
              <a:pPr>
                <a:defRPr/>
              </a:pPr>
              <a:t>10</a:t>
            </a:fld>
            <a:endParaRPr lang="en-US"/>
          </a:p>
        </p:txBody>
      </p:sp>
    </p:spTree>
    <p:extLst>
      <p:ext uri="{BB962C8B-B14F-4D97-AF65-F5344CB8AC3E}">
        <p14:creationId xmlns:p14="http://schemas.microsoft.com/office/powerpoint/2010/main" val="2112640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does a data center look like?</a:t>
            </a:r>
            <a:endParaRPr lang="en-US"/>
          </a:p>
        </p:txBody>
      </p:sp>
      <p:sp>
        <p:nvSpPr>
          <p:cNvPr id="3" name="Content Placeholder 2"/>
          <p:cNvSpPr>
            <a:spLocks noGrp="1"/>
          </p:cNvSpPr>
          <p:nvPr>
            <p:ph idx="1"/>
          </p:nvPr>
        </p:nvSpPr>
        <p:spPr>
          <a:xfrm>
            <a:off x="990600" y="4953000"/>
            <a:ext cx="7772400" cy="1238250"/>
          </a:xfrm>
        </p:spPr>
        <p:txBody>
          <a:bodyPr>
            <a:normAutofit fontScale="92500"/>
          </a:bodyPr>
          <a:lstStyle/>
          <a:p>
            <a:r>
              <a:rPr lang="en-US" smtClean="0"/>
              <a:t>A warehouse-sized computer</a:t>
            </a:r>
          </a:p>
          <a:p>
            <a:pPr lvl="1"/>
            <a:r>
              <a:rPr lang="en-US" smtClean="0"/>
              <a:t>A single data center can easily contain 10,000 racks with 100 cores in each rack (1,000,000 cores total)</a:t>
            </a:r>
            <a:endParaRPr lang="en-US"/>
          </a:p>
        </p:txBody>
      </p:sp>
      <p:sp>
        <p:nvSpPr>
          <p:cNvPr id="7" name="TextBox 6"/>
          <p:cNvSpPr txBox="1"/>
          <p:nvPr/>
        </p:nvSpPr>
        <p:spPr>
          <a:xfrm>
            <a:off x="4555836" y="4238625"/>
            <a:ext cx="3207930" cy="276999"/>
          </a:xfrm>
          <a:prstGeom prst="rect">
            <a:avLst/>
          </a:prstGeom>
          <a:noFill/>
        </p:spPr>
        <p:txBody>
          <a:bodyPr wrap="none" rtlCol="0">
            <a:spAutoFit/>
          </a:bodyPr>
          <a:lstStyle/>
          <a:p>
            <a:r>
              <a:rPr lang="en-US" sz="1200" smtClean="0">
                <a:latin typeface="+mn-lt"/>
              </a:rPr>
              <a:t>Google data center in The Dalles, Oregon</a:t>
            </a:r>
            <a:endParaRPr lang="en-US" sz="1200">
              <a:latin typeface="+mn-lt"/>
            </a:endParaRPr>
          </a:p>
        </p:txBody>
      </p:sp>
      <p:pic>
        <p:nvPicPr>
          <p:cNvPr id="8" name="Picture 7" descr="search.600.jpg"/>
          <p:cNvPicPr>
            <a:picLocks noChangeAspect="1"/>
          </p:cNvPicPr>
          <p:nvPr/>
        </p:nvPicPr>
        <p:blipFill>
          <a:blip r:embed="rId3" cstate="print"/>
          <a:stretch>
            <a:fillRect/>
          </a:stretch>
        </p:blipFill>
        <p:spPr>
          <a:xfrm>
            <a:off x="1943100" y="2019300"/>
            <a:ext cx="5715000" cy="2247900"/>
          </a:xfrm>
          <a:prstGeom prst="rect">
            <a:avLst/>
          </a:prstGeom>
        </p:spPr>
      </p:pic>
      <p:sp>
        <p:nvSpPr>
          <p:cNvPr id="9" name="TextBox 8"/>
          <p:cNvSpPr txBox="1"/>
          <p:nvPr/>
        </p:nvSpPr>
        <p:spPr>
          <a:xfrm>
            <a:off x="382725" y="2162175"/>
            <a:ext cx="1476686" cy="830997"/>
          </a:xfrm>
          <a:prstGeom prst="rect">
            <a:avLst/>
          </a:prstGeom>
          <a:noFill/>
        </p:spPr>
        <p:txBody>
          <a:bodyPr wrap="none" rtlCol="0">
            <a:spAutoFit/>
          </a:bodyPr>
          <a:lstStyle/>
          <a:p>
            <a:r>
              <a:rPr lang="en-US" sz="1600" dirty="0" smtClean="0">
                <a:latin typeface="+mn-lt"/>
              </a:rPr>
              <a:t>Data centers</a:t>
            </a:r>
            <a:br>
              <a:rPr lang="en-US" sz="1600" dirty="0" smtClean="0">
                <a:latin typeface="+mn-lt"/>
              </a:rPr>
            </a:br>
            <a:r>
              <a:rPr lang="en-US" sz="1600" dirty="0" smtClean="0">
                <a:latin typeface="+mn-lt"/>
              </a:rPr>
              <a:t>(size of a </a:t>
            </a:r>
            <a:br>
              <a:rPr lang="en-US" sz="1600" dirty="0" smtClean="0">
                <a:latin typeface="+mn-lt"/>
              </a:rPr>
            </a:br>
            <a:r>
              <a:rPr lang="en-US" sz="1600" dirty="0" smtClean="0">
                <a:latin typeface="+mn-lt"/>
              </a:rPr>
              <a:t>football field)</a:t>
            </a:r>
            <a:endParaRPr lang="en-US" sz="1600" dirty="0">
              <a:latin typeface="+mn-lt"/>
            </a:endParaRPr>
          </a:p>
        </p:txBody>
      </p:sp>
      <p:sp>
        <p:nvSpPr>
          <p:cNvPr id="10" name="TextBox 9"/>
          <p:cNvSpPr txBox="1"/>
          <p:nvPr/>
        </p:nvSpPr>
        <p:spPr>
          <a:xfrm>
            <a:off x="5114445" y="1343025"/>
            <a:ext cx="947696" cy="584775"/>
          </a:xfrm>
          <a:prstGeom prst="rect">
            <a:avLst/>
          </a:prstGeom>
          <a:noFill/>
        </p:spPr>
        <p:txBody>
          <a:bodyPr wrap="none" rtlCol="0">
            <a:spAutoFit/>
          </a:bodyPr>
          <a:lstStyle/>
          <a:p>
            <a:r>
              <a:rPr lang="en-US" sz="1600" smtClean="0">
                <a:latin typeface="+mn-lt"/>
              </a:rPr>
              <a:t>Cooling</a:t>
            </a:r>
            <a:br>
              <a:rPr lang="en-US" sz="1600" smtClean="0">
                <a:latin typeface="+mn-lt"/>
              </a:rPr>
            </a:br>
            <a:r>
              <a:rPr lang="en-US" sz="1600" smtClean="0">
                <a:latin typeface="+mn-lt"/>
              </a:rPr>
              <a:t>plant</a:t>
            </a:r>
            <a:endParaRPr lang="en-US" sz="1600">
              <a:latin typeface="+mn-lt"/>
            </a:endParaRPr>
          </a:p>
        </p:txBody>
      </p:sp>
      <p:cxnSp>
        <p:nvCxnSpPr>
          <p:cNvPr id="12" name="Straight Arrow Connector 11"/>
          <p:cNvCxnSpPr>
            <a:stCxn id="9" idx="3"/>
          </p:cNvCxnSpPr>
          <p:nvPr/>
        </p:nvCxnSpPr>
        <p:spPr bwMode="auto">
          <a:xfrm>
            <a:off x="1859411" y="2577674"/>
            <a:ext cx="2369689" cy="413176"/>
          </a:xfrm>
          <a:prstGeom prst="straightConnector1">
            <a:avLst/>
          </a:prstGeom>
          <a:solidFill>
            <a:schemeClr val="accent1"/>
          </a:solidFill>
          <a:ln w="19050" cap="flat" cmpd="sng" algn="ctr">
            <a:solidFill>
              <a:srgbClr val="FF0000"/>
            </a:solidFill>
            <a:prstDash val="solid"/>
            <a:round/>
            <a:headEnd type="none" w="med" len="med"/>
            <a:tailEnd type="arrow"/>
          </a:ln>
          <a:effectLst/>
        </p:spPr>
      </p:cxnSp>
      <p:cxnSp>
        <p:nvCxnSpPr>
          <p:cNvPr id="14" name="Straight Arrow Connector 13"/>
          <p:cNvCxnSpPr/>
          <p:nvPr/>
        </p:nvCxnSpPr>
        <p:spPr bwMode="auto">
          <a:xfrm>
            <a:off x="1781175" y="2724150"/>
            <a:ext cx="1123950" cy="838200"/>
          </a:xfrm>
          <a:prstGeom prst="straightConnector1">
            <a:avLst/>
          </a:prstGeom>
          <a:solidFill>
            <a:schemeClr val="accent1"/>
          </a:solidFill>
          <a:ln w="19050" cap="flat" cmpd="sng" algn="ctr">
            <a:solidFill>
              <a:srgbClr val="FF0000"/>
            </a:solidFill>
            <a:prstDash val="solid"/>
            <a:round/>
            <a:headEnd type="none" w="med" len="med"/>
            <a:tailEnd type="arrow"/>
          </a:ln>
          <a:effectLst/>
        </p:spPr>
      </p:cxnSp>
      <p:cxnSp>
        <p:nvCxnSpPr>
          <p:cNvPr id="16" name="Straight Arrow Connector 15"/>
          <p:cNvCxnSpPr/>
          <p:nvPr/>
        </p:nvCxnSpPr>
        <p:spPr bwMode="auto">
          <a:xfrm rot="5400000">
            <a:off x="4881563" y="2290762"/>
            <a:ext cx="904875" cy="171450"/>
          </a:xfrm>
          <a:prstGeom prst="straightConnector1">
            <a:avLst/>
          </a:prstGeom>
          <a:solidFill>
            <a:schemeClr val="accent1"/>
          </a:solidFill>
          <a:ln w="19050" cap="flat" cmpd="sng" algn="ctr">
            <a:solidFill>
              <a:srgbClr val="FF0000"/>
            </a:solidFill>
            <a:prstDash val="solid"/>
            <a:round/>
            <a:headEnd type="none" w="med" len="med"/>
            <a:tailEnd type="arrow"/>
          </a:ln>
          <a:effectLst/>
        </p:spPr>
      </p:cxnSp>
      <p:pic>
        <p:nvPicPr>
          <p:cNvPr id="13" name="Picture 12" descr="google-dalles-photo.jpg"/>
          <p:cNvPicPr>
            <a:picLocks noChangeAspect="1"/>
          </p:cNvPicPr>
          <p:nvPr/>
        </p:nvPicPr>
        <p:blipFill>
          <a:blip r:embed="rId4" cstate="print"/>
          <a:stretch>
            <a:fillRect/>
          </a:stretch>
        </p:blipFill>
        <p:spPr>
          <a:xfrm>
            <a:off x="6355976" y="1558226"/>
            <a:ext cx="2630768" cy="1977230"/>
          </a:xfrm>
          <a:prstGeom prst="rect">
            <a:avLst/>
          </a:prstGeom>
        </p:spPr>
      </p:pic>
      <p:sp>
        <p:nvSpPr>
          <p:cNvPr id="6" name="Slide Number Placeholder 5"/>
          <p:cNvSpPr>
            <a:spLocks noGrp="1"/>
          </p:cNvSpPr>
          <p:nvPr>
            <p:ph type="sldNum" sz="quarter" idx="12"/>
          </p:nvPr>
        </p:nvSpPr>
        <p:spPr/>
        <p:txBody>
          <a:bodyPr/>
          <a:lstStyle/>
          <a:p>
            <a:pPr>
              <a:defRPr/>
            </a:pPr>
            <a:fld id="{729111C5-E04E-4942-8174-12BB645D56A6}" type="slidenum">
              <a:rPr lang="en-US" smtClean="0"/>
              <a:pPr>
                <a:defRPr/>
              </a:pPr>
              <a:t>11</a:t>
            </a:fld>
            <a:endParaRPr lang="en-US"/>
          </a:p>
        </p:txBody>
      </p:sp>
    </p:spTree>
    <p:extLst>
      <p:ext uri="{BB962C8B-B14F-4D97-AF65-F5344CB8AC3E}">
        <p14:creationId xmlns:p14="http://schemas.microsoft.com/office/powerpoint/2010/main" val="661675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in a data center?</a:t>
            </a:r>
            <a:endParaRPr lang="en-US" dirty="0"/>
          </a:p>
        </p:txBody>
      </p:sp>
      <p:sp>
        <p:nvSpPr>
          <p:cNvPr id="25" name="Content Placeholder 24"/>
          <p:cNvSpPr>
            <a:spLocks noGrp="1"/>
          </p:cNvSpPr>
          <p:nvPr>
            <p:ph idx="1"/>
          </p:nvPr>
        </p:nvSpPr>
        <p:spPr>
          <a:xfrm>
            <a:off x="990600" y="5353050"/>
            <a:ext cx="7772400" cy="838200"/>
          </a:xfrm>
        </p:spPr>
        <p:txBody>
          <a:bodyPr/>
          <a:lstStyle/>
          <a:p>
            <a:r>
              <a:rPr lang="en-US" smtClean="0"/>
              <a:t>Hundreds or thousands of racks</a:t>
            </a:r>
            <a:endParaRPr lang="en-US"/>
          </a:p>
        </p:txBody>
      </p:sp>
      <p:pic>
        <p:nvPicPr>
          <p:cNvPr id="28" name="Picture 27" descr="_serverroom2.jpg"/>
          <p:cNvPicPr>
            <a:picLocks noChangeAspect="1"/>
          </p:cNvPicPr>
          <p:nvPr/>
        </p:nvPicPr>
        <p:blipFill>
          <a:blip r:embed="rId3" cstate="print"/>
          <a:stretch>
            <a:fillRect/>
          </a:stretch>
        </p:blipFill>
        <p:spPr>
          <a:xfrm>
            <a:off x="1123949" y="1557480"/>
            <a:ext cx="4848225" cy="3224070"/>
          </a:xfrm>
          <a:prstGeom prst="rect">
            <a:avLst/>
          </a:prstGeom>
        </p:spPr>
      </p:pic>
      <p:pic>
        <p:nvPicPr>
          <p:cNvPr id="31" name="Picture 30" descr="_serverroom3.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6344477" y="1543049"/>
            <a:ext cx="2070653" cy="3238501"/>
          </a:xfrm>
          <a:prstGeom prst="rect">
            <a:avLst/>
          </a:prstGeom>
        </p:spPr>
      </p:pic>
      <p:sp>
        <p:nvSpPr>
          <p:cNvPr id="33" name="TextBox 32"/>
          <p:cNvSpPr txBox="1"/>
          <p:nvPr/>
        </p:nvSpPr>
        <p:spPr>
          <a:xfrm>
            <a:off x="7410119" y="4762500"/>
            <a:ext cx="1080745" cy="276999"/>
          </a:xfrm>
          <a:prstGeom prst="rect">
            <a:avLst/>
          </a:prstGeom>
          <a:noFill/>
        </p:spPr>
        <p:txBody>
          <a:bodyPr wrap="none" rtlCol="0">
            <a:spAutoFit/>
          </a:bodyPr>
          <a:lstStyle/>
          <a:p>
            <a:r>
              <a:rPr lang="en-US" sz="1200" smtClean="0">
                <a:latin typeface="+mn-lt"/>
              </a:rPr>
              <a:t>Source: 1&amp;1</a:t>
            </a:r>
            <a:endParaRPr lang="en-US" sz="1200">
              <a:latin typeface="+mn-lt"/>
            </a:endParaRPr>
          </a:p>
        </p:txBody>
      </p:sp>
      <p:sp>
        <p:nvSpPr>
          <p:cNvPr id="3" name="Slide Number Placeholder 2"/>
          <p:cNvSpPr>
            <a:spLocks noGrp="1"/>
          </p:cNvSpPr>
          <p:nvPr>
            <p:ph type="sldNum" sz="quarter" idx="12"/>
          </p:nvPr>
        </p:nvSpPr>
        <p:spPr/>
        <p:txBody>
          <a:bodyPr/>
          <a:lstStyle/>
          <a:p>
            <a:pPr>
              <a:defRPr/>
            </a:pPr>
            <a:fld id="{729111C5-E04E-4942-8174-12BB645D56A6}" type="slidenum">
              <a:rPr lang="en-US" smtClean="0"/>
              <a:pPr>
                <a:defRPr/>
              </a:pPr>
              <a:t>12</a:t>
            </a:fld>
            <a:endParaRPr lang="en-US"/>
          </a:p>
        </p:txBody>
      </p:sp>
    </p:spTree>
    <p:extLst>
      <p:ext uri="{BB962C8B-B14F-4D97-AF65-F5344CB8AC3E}">
        <p14:creationId xmlns:p14="http://schemas.microsoft.com/office/powerpoint/2010/main" val="19471732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in a data center?</a:t>
            </a:r>
            <a:endParaRPr lang="en-US" dirty="0"/>
          </a:p>
        </p:txBody>
      </p:sp>
      <p:sp>
        <p:nvSpPr>
          <p:cNvPr id="25" name="Content Placeholder 24"/>
          <p:cNvSpPr>
            <a:spLocks noGrp="1"/>
          </p:cNvSpPr>
          <p:nvPr>
            <p:ph idx="1"/>
          </p:nvPr>
        </p:nvSpPr>
        <p:spPr>
          <a:xfrm>
            <a:off x="990600" y="5257800"/>
            <a:ext cx="7772400" cy="933450"/>
          </a:xfrm>
        </p:spPr>
        <p:txBody>
          <a:bodyPr/>
          <a:lstStyle/>
          <a:p>
            <a:r>
              <a:rPr lang="en-US" smtClean="0"/>
              <a:t>Massive networking</a:t>
            </a:r>
            <a:endParaRPr lang="en-US"/>
          </a:p>
        </p:txBody>
      </p:sp>
      <p:sp>
        <p:nvSpPr>
          <p:cNvPr id="33" name="TextBox 32"/>
          <p:cNvSpPr txBox="1"/>
          <p:nvPr/>
        </p:nvSpPr>
        <p:spPr>
          <a:xfrm>
            <a:off x="6867194" y="4400550"/>
            <a:ext cx="1080745" cy="276999"/>
          </a:xfrm>
          <a:prstGeom prst="rect">
            <a:avLst/>
          </a:prstGeom>
          <a:noFill/>
        </p:spPr>
        <p:txBody>
          <a:bodyPr wrap="none" rtlCol="0">
            <a:spAutoFit/>
          </a:bodyPr>
          <a:lstStyle/>
          <a:p>
            <a:r>
              <a:rPr lang="en-US" sz="1200" smtClean="0">
                <a:latin typeface="+mn-lt"/>
              </a:rPr>
              <a:t>Source: 1&amp;1</a:t>
            </a:r>
            <a:endParaRPr lang="en-US" sz="1200">
              <a:latin typeface="+mn-lt"/>
            </a:endParaRPr>
          </a:p>
        </p:txBody>
      </p:sp>
      <p:pic>
        <p:nvPicPr>
          <p:cNvPr id="9" name="Picture 8" descr="_fiberoptic_cables.jpg"/>
          <p:cNvPicPr>
            <a:picLocks noChangeAspect="1"/>
          </p:cNvPicPr>
          <p:nvPr/>
        </p:nvPicPr>
        <p:blipFill>
          <a:blip r:embed="rId3" cstate="print"/>
          <a:stretch>
            <a:fillRect/>
          </a:stretch>
        </p:blipFill>
        <p:spPr>
          <a:xfrm>
            <a:off x="2181226" y="1800224"/>
            <a:ext cx="3438524" cy="2578894"/>
          </a:xfrm>
          <a:prstGeom prst="rect">
            <a:avLst/>
          </a:prstGeom>
        </p:spPr>
      </p:pic>
      <p:pic>
        <p:nvPicPr>
          <p:cNvPr id="12" name="Picture 11" descr="_cisco12000.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948155" y="1781175"/>
            <a:ext cx="1967119" cy="2624137"/>
          </a:xfrm>
          <a:prstGeom prst="rect">
            <a:avLst/>
          </a:prstGeom>
        </p:spPr>
      </p:pic>
      <p:sp>
        <p:nvSpPr>
          <p:cNvPr id="3" name="Slide Number Placeholder 2"/>
          <p:cNvSpPr>
            <a:spLocks noGrp="1"/>
          </p:cNvSpPr>
          <p:nvPr>
            <p:ph type="sldNum" sz="quarter" idx="12"/>
          </p:nvPr>
        </p:nvSpPr>
        <p:spPr/>
        <p:txBody>
          <a:bodyPr/>
          <a:lstStyle/>
          <a:p>
            <a:pPr>
              <a:defRPr/>
            </a:pPr>
            <a:fld id="{729111C5-E04E-4942-8174-12BB645D56A6}" type="slidenum">
              <a:rPr lang="en-US" smtClean="0"/>
              <a:pPr>
                <a:defRPr/>
              </a:pPr>
              <a:t>13</a:t>
            </a:fld>
            <a:endParaRPr lang="en-US"/>
          </a:p>
        </p:txBody>
      </p:sp>
    </p:spTree>
    <p:extLst>
      <p:ext uri="{BB962C8B-B14F-4D97-AF65-F5344CB8AC3E}">
        <p14:creationId xmlns:p14="http://schemas.microsoft.com/office/powerpoint/2010/main" val="16759297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in a data center?</a:t>
            </a:r>
            <a:endParaRPr lang="en-US" dirty="0"/>
          </a:p>
        </p:txBody>
      </p:sp>
      <p:sp>
        <p:nvSpPr>
          <p:cNvPr id="25" name="Content Placeholder 24"/>
          <p:cNvSpPr>
            <a:spLocks noGrp="1"/>
          </p:cNvSpPr>
          <p:nvPr>
            <p:ph idx="1"/>
          </p:nvPr>
        </p:nvSpPr>
        <p:spPr>
          <a:xfrm>
            <a:off x="990600" y="5257800"/>
            <a:ext cx="7772400" cy="933450"/>
          </a:xfrm>
        </p:spPr>
        <p:txBody>
          <a:bodyPr/>
          <a:lstStyle/>
          <a:p>
            <a:r>
              <a:rPr lang="en-US" smtClean="0"/>
              <a:t>Emergency power supplies</a:t>
            </a:r>
            <a:endParaRPr lang="en-US"/>
          </a:p>
        </p:txBody>
      </p:sp>
      <p:sp>
        <p:nvSpPr>
          <p:cNvPr id="33" name="TextBox 32"/>
          <p:cNvSpPr txBox="1"/>
          <p:nvPr/>
        </p:nvSpPr>
        <p:spPr>
          <a:xfrm>
            <a:off x="7876844" y="4505325"/>
            <a:ext cx="1080745" cy="276999"/>
          </a:xfrm>
          <a:prstGeom prst="rect">
            <a:avLst/>
          </a:prstGeom>
          <a:noFill/>
        </p:spPr>
        <p:txBody>
          <a:bodyPr wrap="none" rtlCol="0">
            <a:spAutoFit/>
          </a:bodyPr>
          <a:lstStyle/>
          <a:p>
            <a:r>
              <a:rPr lang="en-US" sz="1200" smtClean="0">
                <a:latin typeface="+mn-lt"/>
              </a:rPr>
              <a:t>Source: 1&amp;1</a:t>
            </a:r>
            <a:endParaRPr lang="en-US" sz="1200">
              <a:latin typeface="+mn-lt"/>
            </a:endParaRPr>
          </a:p>
        </p:txBody>
      </p:sp>
      <p:pic>
        <p:nvPicPr>
          <p:cNvPr id="11" name="Picture 10" descr="_diesel_engine3.jpg"/>
          <p:cNvPicPr>
            <a:picLocks noChangeAspect="1"/>
          </p:cNvPicPr>
          <p:nvPr/>
        </p:nvPicPr>
        <p:blipFill>
          <a:blip r:embed="rId3" cstate="print"/>
          <a:stretch>
            <a:fillRect/>
          </a:stretch>
        </p:blipFill>
        <p:spPr>
          <a:xfrm>
            <a:off x="1009649" y="1821656"/>
            <a:ext cx="3609975" cy="2707481"/>
          </a:xfrm>
          <a:prstGeom prst="rect">
            <a:avLst/>
          </a:prstGeom>
        </p:spPr>
      </p:pic>
      <p:pic>
        <p:nvPicPr>
          <p:cNvPr id="13" name="Picture 12" descr="_diesel_tanks.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702908" y="1819275"/>
            <a:ext cx="2042092" cy="2724150"/>
          </a:xfrm>
          <a:prstGeom prst="rect">
            <a:avLst/>
          </a:prstGeom>
        </p:spPr>
      </p:pic>
      <p:pic>
        <p:nvPicPr>
          <p:cNvPr id="14" name="Picture 13" descr="_battery blocks.jp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6885204" y="1828799"/>
            <a:ext cx="2020671" cy="2695575"/>
          </a:xfrm>
          <a:prstGeom prst="rect">
            <a:avLst/>
          </a:prstGeom>
        </p:spPr>
      </p:pic>
      <p:sp>
        <p:nvSpPr>
          <p:cNvPr id="3" name="Slide Number Placeholder 2"/>
          <p:cNvSpPr>
            <a:spLocks noGrp="1"/>
          </p:cNvSpPr>
          <p:nvPr>
            <p:ph type="sldNum" sz="quarter" idx="12"/>
          </p:nvPr>
        </p:nvSpPr>
        <p:spPr/>
        <p:txBody>
          <a:bodyPr/>
          <a:lstStyle/>
          <a:p>
            <a:pPr>
              <a:defRPr/>
            </a:pPr>
            <a:fld id="{729111C5-E04E-4942-8174-12BB645D56A6}" type="slidenum">
              <a:rPr lang="en-US" smtClean="0"/>
              <a:pPr>
                <a:defRPr/>
              </a:pPr>
              <a:t>14</a:t>
            </a:fld>
            <a:endParaRPr lang="en-US"/>
          </a:p>
        </p:txBody>
      </p:sp>
    </p:spTree>
    <p:extLst>
      <p:ext uri="{BB962C8B-B14F-4D97-AF65-F5344CB8AC3E}">
        <p14:creationId xmlns:p14="http://schemas.microsoft.com/office/powerpoint/2010/main" val="5762897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in a data center?</a:t>
            </a:r>
            <a:endParaRPr lang="en-US" dirty="0"/>
          </a:p>
        </p:txBody>
      </p:sp>
      <p:sp>
        <p:nvSpPr>
          <p:cNvPr id="25" name="Content Placeholder 24"/>
          <p:cNvSpPr>
            <a:spLocks noGrp="1"/>
          </p:cNvSpPr>
          <p:nvPr>
            <p:ph idx="1"/>
          </p:nvPr>
        </p:nvSpPr>
        <p:spPr>
          <a:xfrm>
            <a:off x="990600" y="5257800"/>
            <a:ext cx="7772400" cy="933450"/>
          </a:xfrm>
        </p:spPr>
        <p:txBody>
          <a:bodyPr/>
          <a:lstStyle/>
          <a:p>
            <a:r>
              <a:rPr lang="en-US" smtClean="0"/>
              <a:t>Massive cooling</a:t>
            </a:r>
            <a:endParaRPr lang="en-US"/>
          </a:p>
        </p:txBody>
      </p:sp>
      <p:sp>
        <p:nvSpPr>
          <p:cNvPr id="33" name="TextBox 32"/>
          <p:cNvSpPr txBox="1"/>
          <p:nvPr/>
        </p:nvSpPr>
        <p:spPr>
          <a:xfrm>
            <a:off x="7410119" y="4324350"/>
            <a:ext cx="1080745" cy="276999"/>
          </a:xfrm>
          <a:prstGeom prst="rect">
            <a:avLst/>
          </a:prstGeom>
          <a:noFill/>
        </p:spPr>
        <p:txBody>
          <a:bodyPr wrap="none" rtlCol="0">
            <a:spAutoFit/>
          </a:bodyPr>
          <a:lstStyle/>
          <a:p>
            <a:r>
              <a:rPr lang="en-US" sz="1200" smtClean="0">
                <a:latin typeface="+mn-lt"/>
              </a:rPr>
              <a:t>Source: 1&amp;1</a:t>
            </a:r>
            <a:endParaRPr lang="en-US" sz="1200">
              <a:latin typeface="+mn-lt"/>
            </a:endParaRPr>
          </a:p>
        </p:txBody>
      </p:sp>
      <p:grpSp>
        <p:nvGrpSpPr>
          <p:cNvPr id="11" name="Group 10"/>
          <p:cNvGrpSpPr/>
          <p:nvPr/>
        </p:nvGrpSpPr>
        <p:grpSpPr>
          <a:xfrm>
            <a:off x="1495426" y="1743075"/>
            <a:ext cx="7010618" cy="2543175"/>
            <a:chOff x="276225" y="1752600"/>
            <a:chExt cx="8074025" cy="2928937"/>
          </a:xfrm>
        </p:grpSpPr>
        <p:pic>
          <p:nvPicPr>
            <p:cNvPr id="9" name="Picture 8" descr="_cooling_system.jpg"/>
            <p:cNvPicPr>
              <a:picLocks noChangeAspect="1"/>
            </p:cNvPicPr>
            <p:nvPr/>
          </p:nvPicPr>
          <p:blipFill>
            <a:blip r:embed="rId3" cstate="print"/>
            <a:stretch>
              <a:fillRect/>
            </a:stretch>
          </p:blipFill>
          <p:spPr>
            <a:xfrm>
              <a:off x="276225" y="1759743"/>
              <a:ext cx="3895725" cy="2921794"/>
            </a:xfrm>
            <a:prstGeom prst="rect">
              <a:avLst/>
            </a:prstGeom>
          </p:spPr>
        </p:pic>
        <p:pic>
          <p:nvPicPr>
            <p:cNvPr id="10" name="Picture 9" descr="_cooling_towers.jpg"/>
            <p:cNvPicPr>
              <a:picLocks noChangeAspect="1"/>
            </p:cNvPicPr>
            <p:nvPr/>
          </p:nvPicPr>
          <p:blipFill>
            <a:blip r:embed="rId4" cstate="print"/>
            <a:stretch>
              <a:fillRect/>
            </a:stretch>
          </p:blipFill>
          <p:spPr>
            <a:xfrm>
              <a:off x="4464050" y="1752600"/>
              <a:ext cx="3886200" cy="2914650"/>
            </a:xfrm>
            <a:prstGeom prst="rect">
              <a:avLst/>
            </a:prstGeom>
          </p:spPr>
        </p:pic>
      </p:grpSp>
      <p:sp>
        <p:nvSpPr>
          <p:cNvPr id="3" name="Slide Number Placeholder 2"/>
          <p:cNvSpPr>
            <a:spLocks noGrp="1"/>
          </p:cNvSpPr>
          <p:nvPr>
            <p:ph type="sldNum" sz="quarter" idx="12"/>
          </p:nvPr>
        </p:nvSpPr>
        <p:spPr/>
        <p:txBody>
          <a:bodyPr/>
          <a:lstStyle/>
          <a:p>
            <a:pPr>
              <a:defRPr/>
            </a:pPr>
            <a:fld id="{729111C5-E04E-4942-8174-12BB645D56A6}" type="slidenum">
              <a:rPr lang="en-US" smtClean="0"/>
              <a:pPr>
                <a:defRPr/>
              </a:pPr>
              <a:t>15</a:t>
            </a:fld>
            <a:endParaRPr lang="en-US"/>
          </a:p>
        </p:txBody>
      </p:sp>
    </p:spTree>
    <p:extLst>
      <p:ext uri="{BB962C8B-B14F-4D97-AF65-F5344CB8AC3E}">
        <p14:creationId xmlns:p14="http://schemas.microsoft.com/office/powerpoint/2010/main" val="957310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Energy matters!</a:t>
            </a:r>
            <a:endParaRPr lang="en-US"/>
          </a:p>
        </p:txBody>
      </p:sp>
      <p:sp>
        <p:nvSpPr>
          <p:cNvPr id="3" name="Content Placeholder 2"/>
          <p:cNvSpPr>
            <a:spLocks noGrp="1"/>
          </p:cNvSpPr>
          <p:nvPr>
            <p:ph idx="1"/>
          </p:nvPr>
        </p:nvSpPr>
        <p:spPr>
          <a:xfrm>
            <a:off x="152400" y="4141946"/>
            <a:ext cx="8607287" cy="2402289"/>
          </a:xfrm>
        </p:spPr>
        <p:txBody>
          <a:bodyPr>
            <a:normAutofit/>
          </a:bodyPr>
          <a:lstStyle/>
          <a:p>
            <a:pPr>
              <a:lnSpc>
                <a:spcPct val="90000"/>
              </a:lnSpc>
            </a:pPr>
            <a:r>
              <a:rPr lang="en-US" dirty="0" smtClean="0"/>
              <a:t>Data centers consume a lot of energy</a:t>
            </a:r>
          </a:p>
          <a:p>
            <a:pPr lvl="1">
              <a:lnSpc>
                <a:spcPct val="90000"/>
              </a:lnSpc>
            </a:pPr>
            <a:r>
              <a:rPr lang="en-US" sz="2200" dirty="0" smtClean="0"/>
              <a:t>Makes sense to build them near sources of cheap electricity</a:t>
            </a:r>
          </a:p>
          <a:p>
            <a:pPr lvl="1">
              <a:lnSpc>
                <a:spcPct val="90000"/>
              </a:lnSpc>
            </a:pPr>
            <a:r>
              <a:rPr lang="en-US" sz="2200" dirty="0" smtClean="0"/>
              <a:t>Example: Price per KWh is 3.6ct in Idaho (near hydroelectric power), 10ct in California (long distance transmission</a:t>
            </a:r>
            <a:r>
              <a:rPr lang="en-US" sz="2200" dirty="0" smtClean="0"/>
              <a:t>),</a:t>
            </a:r>
            <a:br>
              <a:rPr lang="en-US" sz="2200" dirty="0" smtClean="0"/>
            </a:br>
            <a:r>
              <a:rPr lang="en-US" sz="2200" dirty="0" smtClean="0"/>
              <a:t>18ct </a:t>
            </a:r>
            <a:r>
              <a:rPr lang="en-US" sz="2200" dirty="0" smtClean="0"/>
              <a:t>in Hawaii (must ship fuel)</a:t>
            </a:r>
          </a:p>
          <a:p>
            <a:pPr lvl="1">
              <a:lnSpc>
                <a:spcPct val="90000"/>
              </a:lnSpc>
            </a:pPr>
            <a:r>
              <a:rPr lang="en-US" sz="2200" dirty="0" smtClean="0"/>
              <a:t>Most of this is converted into heat </a:t>
            </a:r>
            <a:r>
              <a:rPr lang="en-US" sz="2200" dirty="0" smtClean="0">
                <a:sym typeface="Symbol"/>
              </a:rPr>
              <a:t> Cooling is a big issue!</a:t>
            </a:r>
            <a:endParaRPr lang="en-US" sz="2200" dirty="0"/>
          </a:p>
        </p:txBody>
      </p:sp>
      <p:graphicFrame>
        <p:nvGraphicFramePr>
          <p:cNvPr id="7" name="Table 6"/>
          <p:cNvGraphicFramePr>
            <a:graphicFrameLocks noGrp="1"/>
          </p:cNvGraphicFramePr>
          <p:nvPr>
            <p:extLst>
              <p:ext uri="{D42A27DB-BD31-4B8C-83A1-F6EECF244321}">
                <p14:modId xmlns:p14="http://schemas.microsoft.com/office/powerpoint/2010/main" val="1766686489"/>
              </p:ext>
            </p:extLst>
          </p:nvPr>
        </p:nvGraphicFramePr>
        <p:xfrm>
          <a:off x="2238374" y="1606550"/>
          <a:ext cx="5038725" cy="2346960"/>
        </p:xfrm>
        <a:graphic>
          <a:graphicData uri="http://schemas.openxmlformats.org/drawingml/2006/table">
            <a:tbl>
              <a:tblPr firstRow="1" bandRow="1">
                <a:tableStyleId>{5C22544A-7EE6-4342-B048-85BDC9FD1C3A}</a:tableStyleId>
              </a:tblPr>
              <a:tblGrid>
                <a:gridCol w="1237408"/>
                <a:gridCol w="953343"/>
                <a:gridCol w="1590675"/>
                <a:gridCol w="1257299"/>
              </a:tblGrid>
              <a:tr h="333829">
                <a:tc>
                  <a:txBody>
                    <a:bodyPr/>
                    <a:lstStyle/>
                    <a:p>
                      <a:r>
                        <a:rPr lang="en-US" sz="1600" smtClean="0">
                          <a:latin typeface="+mn-lt"/>
                        </a:rPr>
                        <a:t>Company</a:t>
                      </a:r>
                      <a:endParaRPr lang="en-US" sz="1600">
                        <a:latin typeface="+mn-lt"/>
                      </a:endParaRPr>
                    </a:p>
                  </a:txBody>
                  <a:tcPr/>
                </a:tc>
                <a:tc>
                  <a:txBody>
                    <a:bodyPr/>
                    <a:lstStyle/>
                    <a:p>
                      <a:r>
                        <a:rPr lang="en-US" sz="1600" smtClean="0">
                          <a:latin typeface="+mn-lt"/>
                        </a:rPr>
                        <a:t>Servers</a:t>
                      </a:r>
                      <a:endParaRPr lang="en-US" sz="1600">
                        <a:latin typeface="+mn-lt"/>
                      </a:endParaRPr>
                    </a:p>
                  </a:txBody>
                  <a:tcPr/>
                </a:tc>
                <a:tc>
                  <a:txBody>
                    <a:bodyPr/>
                    <a:lstStyle/>
                    <a:p>
                      <a:r>
                        <a:rPr lang="en-US" sz="1600" smtClean="0">
                          <a:latin typeface="+mn-lt"/>
                        </a:rPr>
                        <a:t>Electricity</a:t>
                      </a:r>
                      <a:endParaRPr lang="en-US" sz="1600">
                        <a:latin typeface="+mn-lt"/>
                      </a:endParaRPr>
                    </a:p>
                  </a:txBody>
                  <a:tcPr/>
                </a:tc>
                <a:tc>
                  <a:txBody>
                    <a:bodyPr/>
                    <a:lstStyle/>
                    <a:p>
                      <a:r>
                        <a:rPr lang="en-US" sz="1600" smtClean="0">
                          <a:latin typeface="+mn-lt"/>
                        </a:rPr>
                        <a:t>Cost</a:t>
                      </a:r>
                      <a:endParaRPr lang="en-US" sz="1600">
                        <a:latin typeface="+mn-lt"/>
                      </a:endParaRPr>
                    </a:p>
                  </a:txBody>
                  <a:tcPr/>
                </a:tc>
              </a:tr>
              <a:tr h="333829">
                <a:tc>
                  <a:txBody>
                    <a:bodyPr/>
                    <a:lstStyle/>
                    <a:p>
                      <a:r>
                        <a:rPr lang="en-US" sz="1600" smtClean="0">
                          <a:latin typeface="+mn-lt"/>
                        </a:rPr>
                        <a:t>eBay</a:t>
                      </a:r>
                      <a:endParaRPr lang="en-US" sz="1600">
                        <a:latin typeface="+mn-lt"/>
                      </a:endParaRPr>
                    </a:p>
                  </a:txBody>
                  <a:tcPr/>
                </a:tc>
                <a:tc>
                  <a:txBody>
                    <a:bodyPr/>
                    <a:lstStyle/>
                    <a:p>
                      <a:pPr algn="r"/>
                      <a:r>
                        <a:rPr lang="en-US" sz="1600" smtClean="0">
                          <a:latin typeface="+mn-lt"/>
                        </a:rPr>
                        <a:t>16K</a:t>
                      </a:r>
                      <a:endParaRPr lang="en-US" sz="1600">
                        <a:latin typeface="+mn-lt"/>
                      </a:endParaRPr>
                    </a:p>
                  </a:txBody>
                  <a:tcPr/>
                </a:tc>
                <a:tc>
                  <a:txBody>
                    <a:bodyPr/>
                    <a:lstStyle/>
                    <a:p>
                      <a:pPr algn="r"/>
                      <a:r>
                        <a:rPr lang="en-US" sz="1600" smtClean="0">
                          <a:latin typeface="+mn-lt"/>
                        </a:rPr>
                        <a:t>~0.6*10</a:t>
                      </a:r>
                      <a:r>
                        <a:rPr lang="en-US" sz="1600" baseline="30000" smtClean="0">
                          <a:latin typeface="+mn-lt"/>
                        </a:rPr>
                        <a:t>5</a:t>
                      </a:r>
                      <a:r>
                        <a:rPr lang="en-US" sz="1600" smtClean="0">
                          <a:latin typeface="+mn-lt"/>
                        </a:rPr>
                        <a:t> MWh</a:t>
                      </a:r>
                      <a:endParaRPr lang="en-US" sz="1600">
                        <a:latin typeface="+mn-lt"/>
                      </a:endParaRPr>
                    </a:p>
                  </a:txBody>
                  <a:tcPr/>
                </a:tc>
                <a:tc>
                  <a:txBody>
                    <a:bodyPr/>
                    <a:lstStyle/>
                    <a:p>
                      <a:pPr algn="r"/>
                      <a:r>
                        <a:rPr lang="en-US" sz="1600" smtClean="0">
                          <a:latin typeface="+mn-lt"/>
                        </a:rPr>
                        <a:t>~$3.7M/yr</a:t>
                      </a:r>
                      <a:endParaRPr lang="en-US" sz="1600">
                        <a:latin typeface="+mn-lt"/>
                      </a:endParaRPr>
                    </a:p>
                  </a:txBody>
                  <a:tcPr/>
                </a:tc>
              </a:tr>
              <a:tr h="333829">
                <a:tc>
                  <a:txBody>
                    <a:bodyPr/>
                    <a:lstStyle/>
                    <a:p>
                      <a:r>
                        <a:rPr lang="en-US" sz="1600" dirty="0" smtClean="0">
                          <a:latin typeface="+mn-lt"/>
                        </a:rPr>
                        <a:t>Akamai</a:t>
                      </a:r>
                      <a:endParaRPr lang="en-US" sz="1600" dirty="0">
                        <a:latin typeface="+mn-lt"/>
                      </a:endParaRPr>
                    </a:p>
                  </a:txBody>
                  <a:tcPr/>
                </a:tc>
                <a:tc>
                  <a:txBody>
                    <a:bodyPr/>
                    <a:lstStyle/>
                    <a:p>
                      <a:pPr algn="r"/>
                      <a:r>
                        <a:rPr lang="en-US" sz="1600" dirty="0" smtClean="0">
                          <a:latin typeface="+mn-lt"/>
                        </a:rPr>
                        <a:t>40K</a:t>
                      </a:r>
                      <a:endParaRPr lang="en-US" sz="1600" dirty="0">
                        <a:latin typeface="+mn-lt"/>
                      </a:endParaRPr>
                    </a:p>
                  </a:txBody>
                  <a:tcPr/>
                </a:tc>
                <a:tc>
                  <a:txBody>
                    <a:bodyPr/>
                    <a:lstStyle/>
                    <a:p>
                      <a:pPr algn="r"/>
                      <a:r>
                        <a:rPr lang="en-US" sz="1600" smtClean="0">
                          <a:latin typeface="+mn-lt"/>
                        </a:rPr>
                        <a:t>~1.7*10</a:t>
                      </a:r>
                      <a:r>
                        <a:rPr lang="en-US" sz="1600" baseline="30000" smtClean="0">
                          <a:latin typeface="+mn-lt"/>
                        </a:rPr>
                        <a:t>5</a:t>
                      </a:r>
                      <a:r>
                        <a:rPr lang="en-US" sz="1600" smtClean="0">
                          <a:latin typeface="+mn-lt"/>
                        </a:rPr>
                        <a:t> MWh</a:t>
                      </a:r>
                      <a:endParaRPr lang="en-US" sz="1600">
                        <a:latin typeface="+mn-lt"/>
                      </a:endParaRPr>
                    </a:p>
                  </a:txBody>
                  <a:tcPr/>
                </a:tc>
                <a:tc>
                  <a:txBody>
                    <a:bodyPr/>
                    <a:lstStyle/>
                    <a:p>
                      <a:pPr algn="r"/>
                      <a:r>
                        <a:rPr lang="en-US" sz="1600" smtClean="0">
                          <a:latin typeface="+mn-lt"/>
                        </a:rPr>
                        <a:t>~$10M/yr</a:t>
                      </a:r>
                      <a:endParaRPr lang="en-US" sz="1600">
                        <a:latin typeface="+mn-lt"/>
                      </a:endParaRPr>
                    </a:p>
                  </a:txBody>
                  <a:tcPr/>
                </a:tc>
              </a:tr>
              <a:tr h="333829">
                <a:tc>
                  <a:txBody>
                    <a:bodyPr/>
                    <a:lstStyle/>
                    <a:p>
                      <a:r>
                        <a:rPr lang="en-US" sz="1600" smtClean="0">
                          <a:latin typeface="+mn-lt"/>
                        </a:rPr>
                        <a:t>Rackspace</a:t>
                      </a:r>
                      <a:endParaRPr lang="en-US" sz="1600">
                        <a:latin typeface="+mn-lt"/>
                      </a:endParaRPr>
                    </a:p>
                  </a:txBody>
                  <a:tcPr/>
                </a:tc>
                <a:tc>
                  <a:txBody>
                    <a:bodyPr/>
                    <a:lstStyle/>
                    <a:p>
                      <a:pPr algn="r"/>
                      <a:r>
                        <a:rPr lang="en-US" sz="1600" smtClean="0">
                          <a:latin typeface="+mn-lt"/>
                        </a:rPr>
                        <a:t>50K</a:t>
                      </a:r>
                      <a:endParaRPr lang="en-US" sz="1600">
                        <a:latin typeface="+mn-lt"/>
                      </a:endParaRPr>
                    </a:p>
                  </a:txBody>
                  <a:tcPr/>
                </a:tc>
                <a:tc>
                  <a:txBody>
                    <a:bodyPr/>
                    <a:lstStyle/>
                    <a:p>
                      <a:pPr algn="r"/>
                      <a:r>
                        <a:rPr lang="en-US" sz="1600" smtClean="0">
                          <a:latin typeface="+mn-lt"/>
                        </a:rPr>
                        <a:t>~2*10</a:t>
                      </a:r>
                      <a:r>
                        <a:rPr lang="en-US" sz="1600" baseline="30000" smtClean="0">
                          <a:latin typeface="+mn-lt"/>
                        </a:rPr>
                        <a:t>5</a:t>
                      </a:r>
                      <a:r>
                        <a:rPr lang="en-US" sz="1600" smtClean="0">
                          <a:latin typeface="+mn-lt"/>
                        </a:rPr>
                        <a:t> MWh</a:t>
                      </a:r>
                      <a:endParaRPr lang="en-US" sz="1600">
                        <a:latin typeface="+mn-lt"/>
                      </a:endParaRPr>
                    </a:p>
                  </a:txBody>
                  <a:tcPr/>
                </a:tc>
                <a:tc>
                  <a:txBody>
                    <a:bodyPr/>
                    <a:lstStyle/>
                    <a:p>
                      <a:pPr algn="r"/>
                      <a:r>
                        <a:rPr lang="en-US" sz="1600" smtClean="0">
                          <a:latin typeface="+mn-lt"/>
                        </a:rPr>
                        <a:t>~$12M/yr</a:t>
                      </a:r>
                      <a:endParaRPr lang="en-US" sz="1600">
                        <a:latin typeface="+mn-lt"/>
                      </a:endParaRPr>
                    </a:p>
                  </a:txBody>
                  <a:tcPr/>
                </a:tc>
              </a:tr>
              <a:tr h="333829">
                <a:tc>
                  <a:txBody>
                    <a:bodyPr/>
                    <a:lstStyle/>
                    <a:p>
                      <a:r>
                        <a:rPr lang="en-US" sz="1600" smtClean="0">
                          <a:latin typeface="+mn-lt"/>
                        </a:rPr>
                        <a:t>Microsoft</a:t>
                      </a:r>
                      <a:endParaRPr lang="en-US" sz="1600">
                        <a:latin typeface="+mn-lt"/>
                      </a:endParaRPr>
                    </a:p>
                  </a:txBody>
                  <a:tcPr/>
                </a:tc>
                <a:tc>
                  <a:txBody>
                    <a:bodyPr/>
                    <a:lstStyle/>
                    <a:p>
                      <a:pPr algn="r"/>
                      <a:r>
                        <a:rPr lang="en-US" sz="1600" smtClean="0">
                          <a:latin typeface="+mn-lt"/>
                        </a:rPr>
                        <a:t>&gt;200K</a:t>
                      </a:r>
                      <a:endParaRPr lang="en-US" sz="1600">
                        <a:latin typeface="+mn-lt"/>
                      </a:endParaRPr>
                    </a:p>
                  </a:txBody>
                  <a:tcPr/>
                </a:tc>
                <a:tc>
                  <a:txBody>
                    <a:bodyPr/>
                    <a:lstStyle/>
                    <a:p>
                      <a:pPr algn="r"/>
                      <a:r>
                        <a:rPr lang="en-US" sz="1600" smtClean="0">
                          <a:latin typeface="+mn-lt"/>
                        </a:rPr>
                        <a:t>&gt;6*10</a:t>
                      </a:r>
                      <a:r>
                        <a:rPr lang="en-US" sz="1600" baseline="30000" smtClean="0">
                          <a:latin typeface="+mn-lt"/>
                        </a:rPr>
                        <a:t>5</a:t>
                      </a:r>
                      <a:r>
                        <a:rPr lang="en-US" sz="1600" smtClean="0">
                          <a:latin typeface="+mn-lt"/>
                        </a:rPr>
                        <a:t> MWh</a:t>
                      </a:r>
                      <a:endParaRPr lang="en-US" sz="1600">
                        <a:latin typeface="+mn-lt"/>
                      </a:endParaRPr>
                    </a:p>
                  </a:txBody>
                  <a:tcPr/>
                </a:tc>
                <a:tc>
                  <a:txBody>
                    <a:bodyPr/>
                    <a:lstStyle/>
                    <a:p>
                      <a:pPr algn="r"/>
                      <a:r>
                        <a:rPr lang="en-US" sz="1600" smtClean="0">
                          <a:latin typeface="+mn-lt"/>
                        </a:rPr>
                        <a:t>&gt;$36M/yr</a:t>
                      </a:r>
                      <a:endParaRPr lang="en-US" sz="1600">
                        <a:latin typeface="+mn-lt"/>
                      </a:endParaRPr>
                    </a:p>
                  </a:txBody>
                  <a:tcPr/>
                </a:tc>
              </a:tr>
              <a:tr h="333829">
                <a:tc>
                  <a:txBody>
                    <a:bodyPr/>
                    <a:lstStyle/>
                    <a:p>
                      <a:r>
                        <a:rPr lang="en-US" sz="1600" smtClean="0">
                          <a:latin typeface="+mn-lt"/>
                        </a:rPr>
                        <a:t>Google</a:t>
                      </a:r>
                      <a:endParaRPr lang="en-US" sz="1600">
                        <a:latin typeface="+mn-lt"/>
                      </a:endParaRPr>
                    </a:p>
                  </a:txBody>
                  <a:tcPr/>
                </a:tc>
                <a:tc>
                  <a:txBody>
                    <a:bodyPr/>
                    <a:lstStyle/>
                    <a:p>
                      <a:pPr algn="r"/>
                      <a:r>
                        <a:rPr lang="en-US" sz="1600" dirty="0" smtClean="0">
                          <a:latin typeface="+mn-lt"/>
                        </a:rPr>
                        <a:t>&gt;500K</a:t>
                      </a:r>
                      <a:endParaRPr lang="en-US" sz="1600" dirty="0">
                        <a:latin typeface="+mn-lt"/>
                      </a:endParaRPr>
                    </a:p>
                  </a:txBody>
                  <a:tcPr/>
                </a:tc>
                <a:tc>
                  <a:txBody>
                    <a:bodyPr/>
                    <a:lstStyle/>
                    <a:p>
                      <a:pPr algn="r"/>
                      <a:r>
                        <a:rPr lang="en-US" sz="1600" smtClean="0">
                          <a:latin typeface="+mn-lt"/>
                        </a:rPr>
                        <a:t>&gt;6.3*10</a:t>
                      </a:r>
                      <a:r>
                        <a:rPr lang="en-US" sz="1600" baseline="30000" smtClean="0">
                          <a:latin typeface="+mn-lt"/>
                        </a:rPr>
                        <a:t>5</a:t>
                      </a:r>
                      <a:r>
                        <a:rPr lang="en-US" sz="1600" smtClean="0">
                          <a:latin typeface="+mn-lt"/>
                        </a:rPr>
                        <a:t> MWh</a:t>
                      </a:r>
                      <a:endParaRPr lang="en-US" sz="1600">
                        <a:latin typeface="+mn-lt"/>
                      </a:endParaRPr>
                    </a:p>
                  </a:txBody>
                  <a:tcPr/>
                </a:tc>
                <a:tc>
                  <a:txBody>
                    <a:bodyPr/>
                    <a:lstStyle/>
                    <a:p>
                      <a:pPr algn="r"/>
                      <a:r>
                        <a:rPr lang="en-US" sz="1600" smtClean="0">
                          <a:latin typeface="+mn-lt"/>
                        </a:rPr>
                        <a:t>&gt;$38M/yr</a:t>
                      </a:r>
                      <a:endParaRPr lang="en-US" sz="1600">
                        <a:latin typeface="+mn-lt"/>
                      </a:endParaRPr>
                    </a:p>
                  </a:txBody>
                  <a:tcPr/>
                </a:tc>
              </a:tr>
              <a:tr h="333829">
                <a:tc>
                  <a:txBody>
                    <a:bodyPr/>
                    <a:lstStyle/>
                    <a:p>
                      <a:r>
                        <a:rPr lang="en-US" sz="1600" smtClean="0">
                          <a:latin typeface="+mn-lt"/>
                        </a:rPr>
                        <a:t>USA (2006)</a:t>
                      </a:r>
                      <a:endParaRPr lang="en-US" sz="1600">
                        <a:latin typeface="+mn-lt"/>
                      </a:endParaRPr>
                    </a:p>
                  </a:txBody>
                  <a:tcPr/>
                </a:tc>
                <a:tc>
                  <a:txBody>
                    <a:bodyPr/>
                    <a:lstStyle/>
                    <a:p>
                      <a:pPr algn="r"/>
                      <a:endParaRPr lang="en-US" sz="1600">
                        <a:latin typeface="+mn-lt"/>
                      </a:endParaRPr>
                    </a:p>
                  </a:txBody>
                  <a:tcPr/>
                </a:tc>
                <a:tc>
                  <a:txBody>
                    <a:bodyPr/>
                    <a:lstStyle/>
                    <a:p>
                      <a:pPr algn="r"/>
                      <a:endParaRPr lang="en-US" sz="1600">
                        <a:latin typeface="+mn-lt"/>
                      </a:endParaRPr>
                    </a:p>
                  </a:txBody>
                  <a:tcPr/>
                </a:tc>
                <a:tc>
                  <a:txBody>
                    <a:bodyPr/>
                    <a:lstStyle/>
                    <a:p>
                      <a:pPr algn="r"/>
                      <a:endParaRPr lang="en-US" sz="1600" dirty="0">
                        <a:latin typeface="+mn-lt"/>
                      </a:endParaRPr>
                    </a:p>
                  </a:txBody>
                  <a:tcPr/>
                </a:tc>
              </a:tr>
            </a:tbl>
          </a:graphicData>
        </a:graphic>
      </p:graphicFrame>
      <p:sp>
        <p:nvSpPr>
          <p:cNvPr id="8" name="TextBox 7"/>
          <p:cNvSpPr txBox="1"/>
          <p:nvPr/>
        </p:nvSpPr>
        <p:spPr>
          <a:xfrm>
            <a:off x="4824280" y="3895725"/>
            <a:ext cx="2518639" cy="246221"/>
          </a:xfrm>
          <a:prstGeom prst="rect">
            <a:avLst/>
          </a:prstGeom>
          <a:noFill/>
        </p:spPr>
        <p:txBody>
          <a:bodyPr wrap="none" rtlCol="0">
            <a:spAutoFit/>
          </a:bodyPr>
          <a:lstStyle/>
          <a:p>
            <a:r>
              <a:rPr lang="en-US" sz="1000" smtClean="0">
                <a:latin typeface="+mn-lt"/>
              </a:rPr>
              <a:t>Source: Qureshi et al., SIGCOMM 2009</a:t>
            </a:r>
            <a:endParaRPr lang="en-US" sz="1000">
              <a:latin typeface="+mn-lt"/>
            </a:endParaRPr>
          </a:p>
        </p:txBody>
      </p:sp>
      <p:sp>
        <p:nvSpPr>
          <p:cNvPr id="10" name="TextBox 9"/>
          <p:cNvSpPr txBox="1"/>
          <p:nvPr/>
        </p:nvSpPr>
        <p:spPr>
          <a:xfrm>
            <a:off x="3703994" y="3612777"/>
            <a:ext cx="755335" cy="338554"/>
          </a:xfrm>
          <a:prstGeom prst="rect">
            <a:avLst/>
          </a:prstGeom>
          <a:noFill/>
        </p:spPr>
        <p:txBody>
          <a:bodyPr wrap="none" rtlCol="0">
            <a:spAutoFit/>
          </a:bodyPr>
          <a:lstStyle/>
          <a:p>
            <a:r>
              <a:rPr lang="en-US" sz="1600" b="0" dirty="0" smtClean="0">
                <a:latin typeface="+mn-lt"/>
              </a:rPr>
              <a:t>10.9M</a:t>
            </a:r>
            <a:endParaRPr lang="en-US" sz="1600" b="0" dirty="0">
              <a:latin typeface="+mn-lt"/>
            </a:endParaRPr>
          </a:p>
        </p:txBody>
      </p:sp>
      <p:sp>
        <p:nvSpPr>
          <p:cNvPr id="11" name="TextBox 10"/>
          <p:cNvSpPr txBox="1"/>
          <p:nvPr/>
        </p:nvSpPr>
        <p:spPr>
          <a:xfrm>
            <a:off x="4567495" y="3621741"/>
            <a:ext cx="1454244" cy="338554"/>
          </a:xfrm>
          <a:prstGeom prst="rect">
            <a:avLst/>
          </a:prstGeom>
          <a:noFill/>
        </p:spPr>
        <p:txBody>
          <a:bodyPr wrap="none" rtlCol="0">
            <a:spAutoFit/>
          </a:bodyPr>
          <a:lstStyle/>
          <a:p>
            <a:pPr algn="r"/>
            <a:r>
              <a:rPr lang="en-US" sz="1600" b="0" smtClean="0">
                <a:latin typeface="+mn-lt"/>
              </a:rPr>
              <a:t>610*10</a:t>
            </a:r>
            <a:r>
              <a:rPr lang="en-US" sz="1600" b="0" baseline="30000" smtClean="0">
                <a:latin typeface="+mn-lt"/>
              </a:rPr>
              <a:t>5</a:t>
            </a:r>
            <a:r>
              <a:rPr lang="en-US" sz="1600" b="0" smtClean="0">
                <a:latin typeface="+mn-lt"/>
              </a:rPr>
              <a:t> MWh</a:t>
            </a:r>
            <a:endParaRPr lang="en-US" sz="1600" b="0">
              <a:latin typeface="+mn-lt"/>
            </a:endParaRPr>
          </a:p>
        </p:txBody>
      </p:sp>
      <p:sp>
        <p:nvSpPr>
          <p:cNvPr id="12" name="TextBox 11"/>
          <p:cNvSpPr txBox="1"/>
          <p:nvPr/>
        </p:nvSpPr>
        <p:spPr>
          <a:xfrm>
            <a:off x="6302801" y="3612776"/>
            <a:ext cx="982962" cy="338554"/>
          </a:xfrm>
          <a:prstGeom prst="rect">
            <a:avLst/>
          </a:prstGeom>
          <a:noFill/>
        </p:spPr>
        <p:txBody>
          <a:bodyPr wrap="none" rtlCol="0">
            <a:spAutoFit/>
          </a:bodyPr>
          <a:lstStyle/>
          <a:p>
            <a:pPr algn="r"/>
            <a:r>
              <a:rPr lang="en-US" sz="1600" b="0" smtClean="0">
                <a:latin typeface="+mn-lt"/>
              </a:rPr>
              <a:t>$4.5B/yr</a:t>
            </a:r>
            <a:endParaRPr lang="en-US" sz="1600" b="0">
              <a:latin typeface="+mn-lt"/>
            </a:endParaRPr>
          </a:p>
        </p:txBody>
      </p:sp>
      <p:sp>
        <p:nvSpPr>
          <p:cNvPr id="6" name="Slide Number Placeholder 5"/>
          <p:cNvSpPr>
            <a:spLocks noGrp="1"/>
          </p:cNvSpPr>
          <p:nvPr>
            <p:ph type="sldNum" sz="quarter" idx="12"/>
          </p:nvPr>
        </p:nvSpPr>
        <p:spPr/>
        <p:txBody>
          <a:bodyPr/>
          <a:lstStyle/>
          <a:p>
            <a:pPr>
              <a:defRPr/>
            </a:pPr>
            <a:fld id="{729111C5-E04E-4942-8174-12BB645D56A6}" type="slidenum">
              <a:rPr lang="en-US" smtClean="0"/>
              <a:pPr>
                <a:defRPr/>
              </a:pPr>
              <a:t>16</a:t>
            </a:fld>
            <a:endParaRPr lang="en-US"/>
          </a:p>
        </p:txBody>
      </p:sp>
    </p:spTree>
    <p:extLst>
      <p:ext uri="{BB962C8B-B14F-4D97-AF65-F5344CB8AC3E}">
        <p14:creationId xmlns:p14="http://schemas.microsoft.com/office/powerpoint/2010/main" val="1854634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0" nodeType="afterEffect">
                                  <p:stCondLst>
                                    <p:cond delay="70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700"/>
                            </p:stCondLst>
                            <p:childTnLst>
                              <p:par>
                                <p:cTn id="17" presetID="1" presetClass="entr" presetSubtype="0" fill="hold" grpId="0" nodeType="afterEffect">
                                  <p:stCondLst>
                                    <p:cond delay="70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Scaling up</a:t>
            </a:r>
            <a:endParaRPr lang="en-US" dirty="0"/>
          </a:p>
        </p:txBody>
      </p:sp>
      <p:sp>
        <p:nvSpPr>
          <p:cNvPr id="3" name="Content Placeholder 2"/>
          <p:cNvSpPr>
            <a:spLocks noGrp="1"/>
          </p:cNvSpPr>
          <p:nvPr>
            <p:ph idx="1"/>
          </p:nvPr>
        </p:nvSpPr>
        <p:spPr>
          <a:xfrm>
            <a:off x="990600" y="4410075"/>
            <a:ext cx="7772400" cy="1609725"/>
          </a:xfrm>
        </p:spPr>
        <p:txBody>
          <a:bodyPr/>
          <a:lstStyle/>
          <a:p>
            <a:r>
              <a:rPr lang="en-US" smtClean="0"/>
              <a:t>What if even a data center is not big enough?</a:t>
            </a:r>
          </a:p>
          <a:p>
            <a:pPr lvl="1"/>
            <a:r>
              <a:rPr lang="en-US" smtClean="0"/>
              <a:t>Build additional data centers</a:t>
            </a:r>
          </a:p>
          <a:p>
            <a:pPr lvl="1"/>
            <a:r>
              <a:rPr lang="en-US" smtClean="0"/>
              <a:t>Where? How many?</a:t>
            </a:r>
          </a:p>
        </p:txBody>
      </p:sp>
      <p:pic>
        <p:nvPicPr>
          <p:cNvPr id="6" name="Picture 5" descr="s1_cut.jpg"/>
          <p:cNvPicPr>
            <a:picLocks noChangeAspect="1"/>
          </p:cNvPicPr>
          <p:nvPr/>
        </p:nvPicPr>
        <p:blipFill>
          <a:blip r:embed="rId3" cstate="print"/>
          <a:stretch>
            <a:fillRect/>
          </a:stretch>
        </p:blipFill>
        <p:spPr>
          <a:xfrm>
            <a:off x="581025" y="2783204"/>
            <a:ext cx="529644" cy="626745"/>
          </a:xfrm>
          <a:prstGeom prst="rect">
            <a:avLst/>
          </a:prstGeom>
        </p:spPr>
      </p:pic>
      <p:pic>
        <p:nvPicPr>
          <p:cNvPr id="7" name="Picture 6" descr="s2_cut.jp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flipH="1">
            <a:off x="1362075" y="2505074"/>
            <a:ext cx="839678" cy="918893"/>
          </a:xfrm>
          <a:prstGeom prst="rect">
            <a:avLst/>
          </a:prstGeom>
        </p:spPr>
      </p:pic>
      <p:pic>
        <p:nvPicPr>
          <p:cNvPr id="8" name="Picture 7" descr="cluster.jp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flipH="1">
            <a:off x="2495181" y="2171699"/>
            <a:ext cx="898393" cy="1249765"/>
          </a:xfrm>
          <a:prstGeom prst="rect">
            <a:avLst/>
          </a:prstGeom>
        </p:spPr>
      </p:pic>
      <p:sp>
        <p:nvSpPr>
          <p:cNvPr id="13" name="TextBox 12"/>
          <p:cNvSpPr txBox="1"/>
          <p:nvPr/>
        </p:nvSpPr>
        <p:spPr>
          <a:xfrm>
            <a:off x="371475" y="3543300"/>
            <a:ext cx="885824" cy="307777"/>
          </a:xfrm>
          <a:prstGeom prst="rect">
            <a:avLst/>
          </a:prstGeom>
          <a:noFill/>
        </p:spPr>
        <p:txBody>
          <a:bodyPr wrap="square" rtlCol="0">
            <a:spAutoFit/>
          </a:bodyPr>
          <a:lstStyle/>
          <a:p>
            <a:r>
              <a:rPr lang="en-US" sz="1400" dirty="0" smtClean="0">
                <a:latin typeface="+mn-lt"/>
              </a:rPr>
              <a:t>PC</a:t>
            </a:r>
            <a:endParaRPr lang="en-US" sz="1400" dirty="0">
              <a:latin typeface="+mn-lt"/>
            </a:endParaRPr>
          </a:p>
        </p:txBody>
      </p:sp>
      <p:sp>
        <p:nvSpPr>
          <p:cNvPr id="14" name="TextBox 13"/>
          <p:cNvSpPr txBox="1"/>
          <p:nvPr/>
        </p:nvSpPr>
        <p:spPr>
          <a:xfrm>
            <a:off x="1190626" y="3524250"/>
            <a:ext cx="1133474" cy="307777"/>
          </a:xfrm>
          <a:prstGeom prst="rect">
            <a:avLst/>
          </a:prstGeom>
          <a:noFill/>
        </p:spPr>
        <p:txBody>
          <a:bodyPr wrap="square" rtlCol="0">
            <a:spAutoFit/>
          </a:bodyPr>
          <a:lstStyle/>
          <a:p>
            <a:r>
              <a:rPr lang="en-US" sz="1400" smtClean="0">
                <a:latin typeface="+mn-lt"/>
              </a:rPr>
              <a:t>Server</a:t>
            </a:r>
            <a:endParaRPr lang="en-US" sz="1400">
              <a:latin typeface="+mn-lt"/>
            </a:endParaRPr>
          </a:p>
        </p:txBody>
      </p:sp>
      <p:sp>
        <p:nvSpPr>
          <p:cNvPr id="15" name="TextBox 14"/>
          <p:cNvSpPr txBox="1"/>
          <p:nvPr/>
        </p:nvSpPr>
        <p:spPr>
          <a:xfrm>
            <a:off x="2409824" y="3533775"/>
            <a:ext cx="1019175" cy="307777"/>
          </a:xfrm>
          <a:prstGeom prst="rect">
            <a:avLst/>
          </a:prstGeom>
          <a:noFill/>
        </p:spPr>
        <p:txBody>
          <a:bodyPr wrap="square" rtlCol="0">
            <a:spAutoFit/>
          </a:bodyPr>
          <a:lstStyle/>
          <a:p>
            <a:r>
              <a:rPr lang="en-US" sz="1400" smtClean="0">
                <a:latin typeface="+mn-lt"/>
              </a:rPr>
              <a:t>Cluster</a:t>
            </a:r>
            <a:endParaRPr lang="en-US" sz="1400">
              <a:latin typeface="+mn-lt"/>
            </a:endParaRPr>
          </a:p>
        </p:txBody>
      </p:sp>
      <p:sp>
        <p:nvSpPr>
          <p:cNvPr id="16" name="TextBox 15"/>
          <p:cNvSpPr txBox="1"/>
          <p:nvPr/>
        </p:nvSpPr>
        <p:spPr>
          <a:xfrm>
            <a:off x="4038599" y="3533775"/>
            <a:ext cx="1190626" cy="307777"/>
          </a:xfrm>
          <a:prstGeom prst="rect">
            <a:avLst/>
          </a:prstGeom>
          <a:noFill/>
        </p:spPr>
        <p:txBody>
          <a:bodyPr wrap="square" rtlCol="0">
            <a:spAutoFit/>
          </a:bodyPr>
          <a:lstStyle/>
          <a:p>
            <a:r>
              <a:rPr lang="en-US" sz="1400" smtClean="0">
                <a:latin typeface="+mn-lt"/>
              </a:rPr>
              <a:t>Data center</a:t>
            </a:r>
            <a:endParaRPr lang="en-US" sz="1400">
              <a:latin typeface="+mn-lt"/>
            </a:endParaRPr>
          </a:p>
        </p:txBody>
      </p:sp>
      <p:sp>
        <p:nvSpPr>
          <p:cNvPr id="17" name="TextBox 16"/>
          <p:cNvSpPr txBox="1"/>
          <p:nvPr/>
        </p:nvSpPr>
        <p:spPr>
          <a:xfrm>
            <a:off x="6210298" y="3524250"/>
            <a:ext cx="2381251" cy="307777"/>
          </a:xfrm>
          <a:prstGeom prst="rect">
            <a:avLst/>
          </a:prstGeom>
          <a:noFill/>
        </p:spPr>
        <p:txBody>
          <a:bodyPr wrap="square" rtlCol="0">
            <a:spAutoFit/>
          </a:bodyPr>
          <a:lstStyle/>
          <a:p>
            <a:r>
              <a:rPr lang="en-US" sz="1400" smtClean="0">
                <a:latin typeface="+mn-lt"/>
              </a:rPr>
              <a:t>Network of data centers</a:t>
            </a:r>
            <a:endParaRPr lang="en-US" sz="1400">
              <a:latin typeface="+mn-lt"/>
            </a:endParaRPr>
          </a:p>
        </p:txBody>
      </p:sp>
      <p:pic>
        <p:nvPicPr>
          <p:cNvPr id="18" name="Picture 17" descr="google.jpg"/>
          <p:cNvPicPr>
            <a:picLocks noChangeAspect="1"/>
          </p:cNvPicPr>
          <p:nvPr/>
        </p:nvPicPr>
        <p:blipFill>
          <a:blip r:embed="rId6" cstate="print"/>
          <a:stretch>
            <a:fillRect/>
          </a:stretch>
        </p:blipFill>
        <p:spPr>
          <a:xfrm>
            <a:off x="3829050" y="1746104"/>
            <a:ext cx="1738312" cy="1701946"/>
          </a:xfrm>
          <a:prstGeom prst="rect">
            <a:avLst/>
          </a:prstGeom>
        </p:spPr>
      </p:pic>
      <p:pic>
        <p:nvPicPr>
          <p:cNvPr id="19" name="Picture 18" descr="google.jp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76975" y="1203179"/>
            <a:ext cx="704850" cy="690104"/>
          </a:xfrm>
          <a:prstGeom prst="rect">
            <a:avLst/>
          </a:prstGeom>
        </p:spPr>
      </p:pic>
      <p:pic>
        <p:nvPicPr>
          <p:cNvPr id="20" name="Picture 19" descr="google.jp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048500" y="1203179"/>
            <a:ext cx="704850" cy="690104"/>
          </a:xfrm>
          <a:prstGeom prst="rect">
            <a:avLst/>
          </a:prstGeom>
        </p:spPr>
      </p:pic>
      <p:pic>
        <p:nvPicPr>
          <p:cNvPr id="21" name="Picture 20" descr="google.jp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820025" y="1203179"/>
            <a:ext cx="704850" cy="690104"/>
          </a:xfrm>
          <a:prstGeom prst="rect">
            <a:avLst/>
          </a:prstGeom>
        </p:spPr>
      </p:pic>
      <p:pic>
        <p:nvPicPr>
          <p:cNvPr id="22" name="Picture 21" descr="google.jp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67450" y="1974704"/>
            <a:ext cx="704850" cy="690104"/>
          </a:xfrm>
          <a:prstGeom prst="rect">
            <a:avLst/>
          </a:prstGeom>
        </p:spPr>
      </p:pic>
      <p:pic>
        <p:nvPicPr>
          <p:cNvPr id="23" name="Picture 22" descr="google.jp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038975" y="1974704"/>
            <a:ext cx="704850" cy="690104"/>
          </a:xfrm>
          <a:prstGeom prst="rect">
            <a:avLst/>
          </a:prstGeom>
        </p:spPr>
      </p:pic>
      <p:pic>
        <p:nvPicPr>
          <p:cNvPr id="24" name="Picture 23" descr="google.jp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810500" y="1974704"/>
            <a:ext cx="704850" cy="690104"/>
          </a:xfrm>
          <a:prstGeom prst="rect">
            <a:avLst/>
          </a:prstGeom>
        </p:spPr>
      </p:pic>
      <p:pic>
        <p:nvPicPr>
          <p:cNvPr id="25" name="Picture 24" descr="google.jp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267450" y="2746229"/>
            <a:ext cx="704850" cy="690104"/>
          </a:xfrm>
          <a:prstGeom prst="rect">
            <a:avLst/>
          </a:prstGeom>
        </p:spPr>
      </p:pic>
      <p:pic>
        <p:nvPicPr>
          <p:cNvPr id="26" name="Picture 25" descr="google.jp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038975" y="2746229"/>
            <a:ext cx="704850" cy="690104"/>
          </a:xfrm>
          <a:prstGeom prst="rect">
            <a:avLst/>
          </a:prstGeom>
        </p:spPr>
      </p:pic>
      <p:pic>
        <p:nvPicPr>
          <p:cNvPr id="27" name="Picture 26" descr="google.jp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810500" y="2746229"/>
            <a:ext cx="704850" cy="690104"/>
          </a:xfrm>
          <a:prstGeom prst="rect">
            <a:avLst/>
          </a:prstGeom>
        </p:spPr>
      </p:pic>
      <p:sp>
        <p:nvSpPr>
          <p:cNvPr id="9" name="Slide Number Placeholder 8"/>
          <p:cNvSpPr>
            <a:spLocks noGrp="1"/>
          </p:cNvSpPr>
          <p:nvPr>
            <p:ph type="sldNum" sz="quarter" idx="12"/>
          </p:nvPr>
        </p:nvSpPr>
        <p:spPr/>
        <p:txBody>
          <a:bodyPr/>
          <a:lstStyle/>
          <a:p>
            <a:pPr>
              <a:defRPr/>
            </a:pPr>
            <a:fld id="{729111C5-E04E-4942-8174-12BB645D56A6}" type="slidenum">
              <a:rPr lang="en-US" smtClean="0"/>
              <a:pPr>
                <a:defRPr/>
              </a:pPr>
              <a:t>17</a:t>
            </a:fld>
            <a:endParaRPr lang="en-US"/>
          </a:p>
        </p:txBody>
      </p:sp>
    </p:spTree>
    <p:extLst>
      <p:ext uri="{BB962C8B-B14F-4D97-AF65-F5344CB8AC3E}">
        <p14:creationId xmlns:p14="http://schemas.microsoft.com/office/powerpoint/2010/main" val="121224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Global distribution</a:t>
            </a:r>
            <a:endParaRPr lang="en-US"/>
          </a:p>
        </p:txBody>
      </p:sp>
      <p:sp>
        <p:nvSpPr>
          <p:cNvPr id="3" name="Content Placeholder 2"/>
          <p:cNvSpPr>
            <a:spLocks noGrp="1"/>
          </p:cNvSpPr>
          <p:nvPr>
            <p:ph idx="1"/>
          </p:nvPr>
        </p:nvSpPr>
        <p:spPr>
          <a:xfrm>
            <a:off x="152400" y="3867150"/>
            <a:ext cx="8610600" cy="2466975"/>
          </a:xfrm>
        </p:spPr>
        <p:txBody>
          <a:bodyPr>
            <a:normAutofit/>
          </a:bodyPr>
          <a:lstStyle/>
          <a:p>
            <a:r>
              <a:rPr lang="en-US" dirty="0" smtClean="0"/>
              <a:t>Data centers are often globally distributed</a:t>
            </a:r>
          </a:p>
          <a:p>
            <a:pPr lvl="1"/>
            <a:r>
              <a:rPr lang="en-US" dirty="0" smtClean="0"/>
              <a:t>Example above: Google data center locations (inferred)</a:t>
            </a:r>
          </a:p>
          <a:p>
            <a:r>
              <a:rPr lang="en-US" dirty="0" smtClean="0"/>
              <a:t>Why?</a:t>
            </a:r>
          </a:p>
          <a:p>
            <a:pPr lvl="1"/>
            <a:r>
              <a:rPr lang="en-US" dirty="0" smtClean="0"/>
              <a:t>Need to be close to users (physics!)</a:t>
            </a:r>
          </a:p>
          <a:p>
            <a:pPr lvl="1"/>
            <a:r>
              <a:rPr lang="en-US" dirty="0" smtClean="0"/>
              <a:t>Cheaper resources</a:t>
            </a:r>
          </a:p>
          <a:p>
            <a:pPr lvl="1"/>
            <a:r>
              <a:rPr lang="en-US" dirty="0" smtClean="0"/>
              <a:t>Protection against failures</a:t>
            </a:r>
            <a:endParaRPr lang="en-US" dirty="0"/>
          </a:p>
        </p:txBody>
      </p:sp>
      <p:pic>
        <p:nvPicPr>
          <p:cNvPr id="6" name="Content Placeholder 5" descr="gdc-global.gif"/>
          <p:cNvPicPr>
            <a:picLocks noChangeAspect="1"/>
          </p:cNvPicPr>
          <p:nvPr/>
        </p:nvPicPr>
        <p:blipFill>
          <a:blip r:embed="rId3" cstate="print"/>
          <a:stretch>
            <a:fillRect/>
          </a:stretch>
        </p:blipFill>
        <p:spPr bwMode="auto">
          <a:xfrm>
            <a:off x="4857520" y="1657349"/>
            <a:ext cx="3937821" cy="1828801"/>
          </a:xfrm>
          <a:prstGeom prst="rect">
            <a:avLst/>
          </a:prstGeom>
          <a:noFill/>
          <a:ln w="9525">
            <a:noFill/>
            <a:miter lim="800000"/>
            <a:headEnd/>
            <a:tailEnd/>
          </a:ln>
          <a:effectLst/>
        </p:spPr>
      </p:pic>
      <p:pic>
        <p:nvPicPr>
          <p:cNvPr id="7" name="Picture 6" descr="gdc-us.gif"/>
          <p:cNvPicPr>
            <a:picLocks noChangeAspect="1"/>
          </p:cNvPicPr>
          <p:nvPr/>
        </p:nvPicPr>
        <p:blipFill>
          <a:blip r:embed="rId4" cstate="print"/>
          <a:stretch>
            <a:fillRect/>
          </a:stretch>
        </p:blipFill>
        <p:spPr>
          <a:xfrm>
            <a:off x="1323976" y="1657350"/>
            <a:ext cx="3421626" cy="1828800"/>
          </a:xfrm>
          <a:prstGeom prst="rect">
            <a:avLst/>
          </a:prstGeom>
        </p:spPr>
      </p:pic>
      <p:sp>
        <p:nvSpPr>
          <p:cNvPr id="8" name="Slide Number Placeholder 7"/>
          <p:cNvSpPr>
            <a:spLocks noGrp="1"/>
          </p:cNvSpPr>
          <p:nvPr>
            <p:ph type="sldNum" sz="quarter" idx="12"/>
          </p:nvPr>
        </p:nvSpPr>
        <p:spPr/>
        <p:txBody>
          <a:bodyPr/>
          <a:lstStyle/>
          <a:p>
            <a:pPr>
              <a:defRPr/>
            </a:pPr>
            <a:fld id="{729111C5-E04E-4942-8174-12BB645D56A6}" type="slidenum">
              <a:rPr lang="en-US" smtClean="0"/>
              <a:pPr>
                <a:defRPr/>
              </a:pPr>
              <a:t>18</a:t>
            </a:fld>
            <a:endParaRPr lang="en-US"/>
          </a:p>
        </p:txBody>
      </p:sp>
    </p:spTree>
    <p:extLst>
      <p:ext uri="{BB962C8B-B14F-4D97-AF65-F5344CB8AC3E}">
        <p14:creationId xmlns:p14="http://schemas.microsoft.com/office/powerpoint/2010/main" val="251453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Computing at scale</a:t>
            </a:r>
          </a:p>
          <a:p>
            <a:pPr lvl="1"/>
            <a:r>
              <a:rPr lang="en-US" dirty="0" smtClean="0"/>
              <a:t>The need for scalability; scale of current services</a:t>
            </a:r>
          </a:p>
          <a:p>
            <a:pPr lvl="1"/>
            <a:r>
              <a:rPr lang="en-US" dirty="0" smtClean="0"/>
              <a:t>Scaling up: From PCs to data centers</a:t>
            </a:r>
          </a:p>
          <a:p>
            <a:pPr lvl="1"/>
            <a:r>
              <a:rPr lang="en-US" dirty="0">
                <a:solidFill>
                  <a:srgbClr val="FF9900"/>
                </a:solidFill>
              </a:rPr>
              <a:t>Problems with 'classical' scaling </a:t>
            </a:r>
            <a:r>
              <a:rPr lang="en-US" dirty="0" smtClean="0">
                <a:solidFill>
                  <a:srgbClr val="FF9900"/>
                </a:solidFill>
              </a:rPr>
              <a:t>techniques</a:t>
            </a:r>
            <a:endParaRPr lang="en-US" dirty="0">
              <a:solidFill>
                <a:srgbClr val="FF9900"/>
              </a:solidFill>
            </a:endParaRPr>
          </a:p>
          <a:p>
            <a:pPr lvl="1"/>
            <a:endParaRPr lang="en-US" dirty="0" smtClean="0"/>
          </a:p>
          <a:p>
            <a:r>
              <a:rPr lang="en-US" dirty="0" smtClean="0"/>
              <a:t>Utility computing and cloud computing</a:t>
            </a:r>
          </a:p>
          <a:p>
            <a:pPr lvl="1"/>
            <a:r>
              <a:rPr lang="en-US" dirty="0" smtClean="0"/>
              <a:t>What are utility computing and cloud computing?</a:t>
            </a:r>
          </a:p>
          <a:p>
            <a:pPr lvl="1"/>
            <a:r>
              <a:rPr lang="en-US" dirty="0" smtClean="0"/>
              <a:t>What </a:t>
            </a:r>
            <a:r>
              <a:rPr lang="en-US" dirty="0" smtClean="0"/>
              <a:t>kinds of clouds exist today?</a:t>
            </a:r>
          </a:p>
          <a:p>
            <a:pPr lvl="1"/>
            <a:r>
              <a:rPr lang="en-US" dirty="0" smtClean="0"/>
              <a:t>What kinds of applications run on the cloud</a:t>
            </a:r>
            <a:r>
              <a:rPr lang="en-US" dirty="0" smtClean="0"/>
              <a:t>?</a:t>
            </a:r>
            <a:endParaRPr lang="en-US" dirty="0" smtClean="0"/>
          </a:p>
        </p:txBody>
      </p:sp>
      <p:sp>
        <p:nvSpPr>
          <p:cNvPr id="2" name="Title 1"/>
          <p:cNvSpPr>
            <a:spLocks noGrp="1"/>
          </p:cNvSpPr>
          <p:nvPr>
            <p:ph type="title"/>
          </p:nvPr>
        </p:nvSpPr>
        <p:spPr/>
        <p:txBody>
          <a:bodyPr/>
          <a:lstStyle/>
          <a:p>
            <a:r>
              <a:rPr lang="en-US" dirty="0" smtClean="0"/>
              <a:t>Cloud computing</a:t>
            </a:r>
            <a:endParaRPr lang="en-US" dirty="0"/>
          </a:p>
        </p:txBody>
      </p:sp>
      <p:sp>
        <p:nvSpPr>
          <p:cNvPr id="6" name="Slide Number Placeholder 5"/>
          <p:cNvSpPr>
            <a:spLocks noGrp="1"/>
          </p:cNvSpPr>
          <p:nvPr>
            <p:ph type="sldNum" sz="quarter" idx="12"/>
          </p:nvPr>
        </p:nvSpPr>
        <p:spPr/>
        <p:txBody>
          <a:bodyPr/>
          <a:lstStyle/>
          <a:p>
            <a:pPr>
              <a:defRPr/>
            </a:pPr>
            <a:fld id="{729111C5-E04E-4942-8174-12BB645D56A6}" type="slidenum">
              <a:rPr lang="en-US" smtClean="0"/>
              <a:pPr>
                <a:defRPr/>
              </a:pPr>
              <a:t>19</a:t>
            </a:fld>
            <a:endParaRPr lang="en-US"/>
          </a:p>
        </p:txBody>
      </p:sp>
    </p:spTree>
    <p:extLst>
      <p:ext uri="{BB962C8B-B14F-4D97-AF65-F5344CB8AC3E}">
        <p14:creationId xmlns:p14="http://schemas.microsoft.com/office/powerpoint/2010/main" val="13084186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b="1" dirty="0"/>
          </a:p>
          <a:p>
            <a:pPr marL="571500" indent="-514350">
              <a:buFont typeface="+mj-lt"/>
              <a:buAutoNum type="arabicPeriod"/>
            </a:pPr>
            <a:r>
              <a:rPr lang="en-US" b="1" dirty="0" smtClean="0"/>
              <a:t>Cloud computing</a:t>
            </a:r>
            <a:endParaRPr lang="en-US" b="1" dirty="0" smtClean="0"/>
          </a:p>
          <a:p>
            <a:pPr marL="571500" indent="-514350">
              <a:buFont typeface="+mj-lt"/>
              <a:buAutoNum type="arabicPeriod"/>
            </a:pPr>
            <a:endParaRPr lang="en-US" dirty="0" smtClean="0"/>
          </a:p>
          <a:p>
            <a:pPr marL="571500" indent="-514350">
              <a:buFont typeface="+mj-lt"/>
              <a:buAutoNum type="arabicPeriod"/>
            </a:pPr>
            <a:r>
              <a:rPr lang="en-US" dirty="0" smtClean="0"/>
              <a:t>Virtualization</a:t>
            </a:r>
          </a:p>
          <a:p>
            <a:pPr marL="571500" indent="-514350">
              <a:buFont typeface="+mj-lt"/>
              <a:buAutoNum type="arabicPeriod"/>
            </a:pPr>
            <a:endParaRPr lang="en-US" dirty="0" smtClean="0"/>
          </a:p>
          <a:p>
            <a:pPr marL="571500" indent="-514350">
              <a:buFont typeface="+mj-lt"/>
              <a:buAutoNum type="arabicPeriod"/>
            </a:pPr>
            <a:r>
              <a:rPr lang="en-US" dirty="0" smtClean="0"/>
              <a:t>What’s really cloud computing?</a:t>
            </a:r>
            <a:endParaRPr lang="en-US" dirty="0" smtClean="0"/>
          </a:p>
          <a:p>
            <a:endParaRPr lang="en-US" dirty="0"/>
          </a:p>
        </p:txBody>
      </p:sp>
      <p:sp>
        <p:nvSpPr>
          <p:cNvPr id="4" name="Title 3"/>
          <p:cNvSpPr>
            <a:spLocks noGrp="1"/>
          </p:cNvSpPr>
          <p:nvPr>
            <p:ph type="title"/>
          </p:nvPr>
        </p:nvSpPr>
        <p:spPr/>
        <p:txBody>
          <a:bodyPr/>
          <a:lstStyle/>
          <a:p>
            <a:r>
              <a:rPr lang="en-US" dirty="0" smtClean="0"/>
              <a:t>Today’s outline</a:t>
            </a:r>
            <a:endParaRPr lang="en-US" dirty="0"/>
          </a:p>
        </p:txBody>
      </p:sp>
      <p:sp>
        <p:nvSpPr>
          <p:cNvPr id="5" name="Slide Number Placeholder 4"/>
          <p:cNvSpPr>
            <a:spLocks noGrp="1"/>
          </p:cNvSpPr>
          <p:nvPr>
            <p:ph type="sldNum" sz="quarter" idx="12"/>
          </p:nvPr>
        </p:nvSpPr>
        <p:spPr/>
        <p:txBody>
          <a:bodyPr/>
          <a:lstStyle/>
          <a:p>
            <a:pPr>
              <a:defRPr/>
            </a:pPr>
            <a:fld id="{729111C5-E04E-4942-8174-12BB645D56A6}" type="slidenum">
              <a:rPr lang="en-US" smtClean="0"/>
              <a:pPr>
                <a:defRPr/>
              </a:pPr>
              <a:t>2</a:t>
            </a:fld>
            <a:endParaRPr lang="en-US"/>
          </a:p>
        </p:txBody>
      </p:sp>
    </p:spTree>
    <p:extLst>
      <p:ext uri="{BB962C8B-B14F-4D97-AF65-F5344CB8AC3E}">
        <p14:creationId xmlns:p14="http://schemas.microsoft.com/office/powerpoint/2010/main" val="11637713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Problem #1: Difficult to dimension</a:t>
            </a:r>
            <a:endParaRPr lang="en-US"/>
          </a:p>
        </p:txBody>
      </p:sp>
      <p:sp>
        <p:nvSpPr>
          <p:cNvPr id="3" name="Content Placeholder 2"/>
          <p:cNvSpPr>
            <a:spLocks noGrp="1"/>
          </p:cNvSpPr>
          <p:nvPr>
            <p:ph idx="1"/>
          </p:nvPr>
        </p:nvSpPr>
        <p:spPr>
          <a:xfrm>
            <a:off x="152400" y="4286250"/>
            <a:ext cx="8610600" cy="1905000"/>
          </a:xfrm>
        </p:spPr>
        <p:txBody>
          <a:bodyPr>
            <a:normAutofit fontScale="92500"/>
          </a:bodyPr>
          <a:lstStyle/>
          <a:p>
            <a:r>
              <a:rPr lang="en-US" dirty="0" smtClean="0"/>
              <a:t>Problem: Load can vary considerably</a:t>
            </a:r>
          </a:p>
          <a:p>
            <a:pPr lvl="1"/>
            <a:r>
              <a:rPr lang="en-US" dirty="0" smtClean="0"/>
              <a:t>Peak load can exceed average load by factor 2x-10x [Why?]</a:t>
            </a:r>
          </a:p>
          <a:p>
            <a:pPr lvl="1"/>
            <a:r>
              <a:rPr lang="en-US" dirty="0" smtClean="0"/>
              <a:t>But: Few users deliberately provision for less than the peak</a:t>
            </a:r>
          </a:p>
          <a:p>
            <a:pPr lvl="1"/>
            <a:r>
              <a:rPr lang="en-US" dirty="0" smtClean="0"/>
              <a:t>Result: Server utilization in existing data centers ~5%-20%!!</a:t>
            </a:r>
          </a:p>
          <a:p>
            <a:pPr lvl="1"/>
            <a:r>
              <a:rPr lang="en-US" dirty="0" smtClean="0"/>
              <a:t>Dilemma: Waste resources or lose customers!</a:t>
            </a:r>
          </a:p>
          <a:p>
            <a:endParaRPr lang="en-US" dirty="0"/>
          </a:p>
        </p:txBody>
      </p:sp>
      <p:pic>
        <p:nvPicPr>
          <p:cNvPr id="6" name="Picture 5" descr="provisioning-1.gif"/>
          <p:cNvPicPr>
            <a:picLocks noChangeAspect="1"/>
          </p:cNvPicPr>
          <p:nvPr/>
        </p:nvPicPr>
        <p:blipFill>
          <a:blip r:embed="rId2" cstate="print"/>
          <a:stretch>
            <a:fillRect/>
          </a:stretch>
        </p:blipFill>
        <p:spPr>
          <a:xfrm>
            <a:off x="1123949" y="1838325"/>
            <a:ext cx="3636341" cy="1831442"/>
          </a:xfrm>
          <a:prstGeom prst="rect">
            <a:avLst/>
          </a:prstGeom>
        </p:spPr>
      </p:pic>
      <p:pic>
        <p:nvPicPr>
          <p:cNvPr id="7" name="Picture 6" descr="provisioning-3.gif"/>
          <p:cNvPicPr>
            <a:picLocks noChangeAspect="1"/>
          </p:cNvPicPr>
          <p:nvPr/>
        </p:nvPicPr>
        <p:blipFill>
          <a:blip r:embed="rId3" cstate="print"/>
          <a:stretch>
            <a:fillRect/>
          </a:stretch>
        </p:blipFill>
        <p:spPr>
          <a:xfrm>
            <a:off x="4972051" y="1847850"/>
            <a:ext cx="3683578" cy="1819274"/>
          </a:xfrm>
          <a:prstGeom prst="rect">
            <a:avLst/>
          </a:prstGeom>
        </p:spPr>
      </p:pic>
      <p:cxnSp>
        <p:nvCxnSpPr>
          <p:cNvPr id="9" name="Straight Arrow Connector 8"/>
          <p:cNvCxnSpPr/>
          <p:nvPr/>
        </p:nvCxnSpPr>
        <p:spPr bwMode="auto">
          <a:xfrm rot="5400000" flipH="1" flipV="1">
            <a:off x="1909763" y="2605088"/>
            <a:ext cx="828675" cy="1588"/>
          </a:xfrm>
          <a:prstGeom prst="straightConnector1">
            <a:avLst/>
          </a:prstGeom>
          <a:solidFill>
            <a:schemeClr val="accent1"/>
          </a:solidFill>
          <a:ln w="19050" cap="flat" cmpd="sng" algn="ctr">
            <a:solidFill>
              <a:srgbClr val="33CC33"/>
            </a:solidFill>
            <a:prstDash val="solid"/>
            <a:round/>
            <a:headEnd type="none" w="med" len="med"/>
            <a:tailEnd type="arrow"/>
          </a:ln>
          <a:effectLst/>
        </p:spPr>
      </p:cxnSp>
      <p:sp>
        <p:nvSpPr>
          <p:cNvPr id="10" name="TextBox 9"/>
          <p:cNvSpPr txBox="1"/>
          <p:nvPr/>
        </p:nvSpPr>
        <p:spPr>
          <a:xfrm>
            <a:off x="1839263" y="1790700"/>
            <a:ext cx="982962" cy="400110"/>
          </a:xfrm>
          <a:prstGeom prst="rect">
            <a:avLst/>
          </a:prstGeom>
          <a:noFill/>
        </p:spPr>
        <p:txBody>
          <a:bodyPr wrap="none" rtlCol="0">
            <a:spAutoFit/>
          </a:bodyPr>
          <a:lstStyle/>
          <a:p>
            <a:r>
              <a:rPr lang="en-US" smtClean="0">
                <a:solidFill>
                  <a:srgbClr val="33CC33"/>
                </a:solidFill>
                <a:latin typeface="+mn-lt"/>
              </a:rPr>
              <a:t>2x-10x</a:t>
            </a:r>
            <a:endParaRPr lang="en-US">
              <a:solidFill>
                <a:srgbClr val="33CC33"/>
              </a:solidFill>
              <a:latin typeface="+mn-lt"/>
            </a:endParaRPr>
          </a:p>
        </p:txBody>
      </p:sp>
      <p:sp>
        <p:nvSpPr>
          <p:cNvPr id="12" name="TextBox 11"/>
          <p:cNvSpPr txBox="1"/>
          <p:nvPr/>
        </p:nvSpPr>
        <p:spPr>
          <a:xfrm>
            <a:off x="5253823" y="1352550"/>
            <a:ext cx="1507144" cy="584775"/>
          </a:xfrm>
          <a:prstGeom prst="rect">
            <a:avLst/>
          </a:prstGeom>
          <a:noFill/>
        </p:spPr>
        <p:txBody>
          <a:bodyPr wrap="none" rtlCol="0">
            <a:spAutoFit/>
          </a:bodyPr>
          <a:lstStyle/>
          <a:p>
            <a:r>
              <a:rPr lang="en-US" sz="1600" smtClean="0">
                <a:solidFill>
                  <a:srgbClr val="FF0000"/>
                </a:solidFill>
                <a:latin typeface="+mn-lt"/>
              </a:rPr>
              <a:t>Jobs cannot </a:t>
            </a:r>
            <a:br>
              <a:rPr lang="en-US" sz="1600" smtClean="0">
                <a:solidFill>
                  <a:srgbClr val="FF0000"/>
                </a:solidFill>
                <a:latin typeface="+mn-lt"/>
              </a:rPr>
            </a:br>
            <a:r>
              <a:rPr lang="en-US" sz="1600" smtClean="0">
                <a:solidFill>
                  <a:srgbClr val="FF0000"/>
                </a:solidFill>
                <a:latin typeface="+mn-lt"/>
              </a:rPr>
              <a:t>be completed</a:t>
            </a:r>
            <a:endParaRPr lang="en-US" sz="1600">
              <a:solidFill>
                <a:srgbClr val="FF0000"/>
              </a:solidFill>
              <a:latin typeface="+mn-lt"/>
            </a:endParaRPr>
          </a:p>
        </p:txBody>
      </p:sp>
      <p:sp>
        <p:nvSpPr>
          <p:cNvPr id="13" name="TextBox 12"/>
          <p:cNvSpPr txBox="1"/>
          <p:nvPr/>
        </p:nvSpPr>
        <p:spPr>
          <a:xfrm>
            <a:off x="6615133" y="1352550"/>
            <a:ext cx="1337226" cy="830997"/>
          </a:xfrm>
          <a:prstGeom prst="rect">
            <a:avLst/>
          </a:prstGeom>
          <a:noFill/>
        </p:spPr>
        <p:txBody>
          <a:bodyPr wrap="none" rtlCol="0">
            <a:spAutoFit/>
          </a:bodyPr>
          <a:lstStyle/>
          <a:p>
            <a:r>
              <a:rPr lang="en-US" sz="1600" smtClean="0">
                <a:solidFill>
                  <a:srgbClr val="FF0000"/>
                </a:solidFill>
                <a:latin typeface="+mn-lt"/>
              </a:rPr>
              <a:t>Dissatisfied</a:t>
            </a:r>
            <a:br>
              <a:rPr lang="en-US" sz="1600" smtClean="0">
                <a:solidFill>
                  <a:srgbClr val="FF0000"/>
                </a:solidFill>
                <a:latin typeface="+mn-lt"/>
              </a:rPr>
            </a:br>
            <a:r>
              <a:rPr lang="en-US" sz="1600" smtClean="0">
                <a:solidFill>
                  <a:srgbClr val="FF0000"/>
                </a:solidFill>
                <a:latin typeface="+mn-lt"/>
              </a:rPr>
              <a:t>customers</a:t>
            </a:r>
            <a:br>
              <a:rPr lang="en-US" sz="1600" smtClean="0">
                <a:solidFill>
                  <a:srgbClr val="FF0000"/>
                </a:solidFill>
                <a:latin typeface="+mn-lt"/>
              </a:rPr>
            </a:br>
            <a:r>
              <a:rPr lang="en-US" sz="1600" smtClean="0">
                <a:solidFill>
                  <a:srgbClr val="FF0000"/>
                </a:solidFill>
                <a:latin typeface="+mn-lt"/>
              </a:rPr>
              <a:t>leave</a:t>
            </a:r>
            <a:endParaRPr lang="en-US" sz="1600">
              <a:solidFill>
                <a:srgbClr val="FF0000"/>
              </a:solidFill>
              <a:latin typeface="+mn-lt"/>
            </a:endParaRPr>
          </a:p>
        </p:txBody>
      </p:sp>
      <p:cxnSp>
        <p:nvCxnSpPr>
          <p:cNvPr id="15" name="Straight Arrow Connector 14"/>
          <p:cNvCxnSpPr>
            <a:stCxn id="12" idx="2"/>
          </p:cNvCxnSpPr>
          <p:nvPr/>
        </p:nvCxnSpPr>
        <p:spPr bwMode="auto">
          <a:xfrm flipH="1">
            <a:off x="5705475" y="1937325"/>
            <a:ext cx="301920" cy="482024"/>
          </a:xfrm>
          <a:prstGeom prst="straightConnector1">
            <a:avLst/>
          </a:prstGeom>
          <a:solidFill>
            <a:schemeClr val="accent1"/>
          </a:solidFill>
          <a:ln w="19050" cap="flat" cmpd="sng" algn="ctr">
            <a:solidFill>
              <a:srgbClr val="FF0000"/>
            </a:solidFill>
            <a:prstDash val="solid"/>
            <a:round/>
            <a:headEnd type="none" w="med" len="med"/>
            <a:tailEnd type="arrow"/>
          </a:ln>
          <a:effectLst/>
        </p:spPr>
      </p:cxnSp>
      <p:cxnSp>
        <p:nvCxnSpPr>
          <p:cNvPr id="17" name="Straight Arrow Connector 16"/>
          <p:cNvCxnSpPr/>
          <p:nvPr/>
        </p:nvCxnSpPr>
        <p:spPr bwMode="auto">
          <a:xfrm rot="16200000" flipH="1">
            <a:off x="7367587" y="2262187"/>
            <a:ext cx="333376" cy="171450"/>
          </a:xfrm>
          <a:prstGeom prst="straightConnector1">
            <a:avLst/>
          </a:prstGeom>
          <a:solidFill>
            <a:schemeClr val="accent1"/>
          </a:solidFill>
          <a:ln w="19050" cap="flat" cmpd="sng" algn="ctr">
            <a:solidFill>
              <a:srgbClr val="FF0000"/>
            </a:solidFill>
            <a:prstDash val="solid"/>
            <a:round/>
            <a:headEnd type="none" w="med" len="med"/>
            <a:tailEnd type="arrow"/>
          </a:ln>
          <a:effectLst/>
        </p:spPr>
      </p:cxnSp>
      <p:cxnSp>
        <p:nvCxnSpPr>
          <p:cNvPr id="19" name="Straight Arrow Connector 18"/>
          <p:cNvCxnSpPr/>
          <p:nvPr/>
        </p:nvCxnSpPr>
        <p:spPr bwMode="auto">
          <a:xfrm rot="10800000" flipV="1">
            <a:off x="6667500" y="2171699"/>
            <a:ext cx="381000" cy="295275"/>
          </a:xfrm>
          <a:prstGeom prst="straightConnector1">
            <a:avLst/>
          </a:prstGeom>
          <a:solidFill>
            <a:schemeClr val="accent1"/>
          </a:solidFill>
          <a:ln w="19050" cap="flat" cmpd="sng" algn="ctr">
            <a:solidFill>
              <a:srgbClr val="FF0000"/>
            </a:solidFill>
            <a:prstDash val="solid"/>
            <a:round/>
            <a:headEnd type="none" w="med" len="med"/>
            <a:tailEnd type="arrow"/>
          </a:ln>
          <a:effectLst/>
        </p:spPr>
      </p:cxnSp>
      <p:sp>
        <p:nvSpPr>
          <p:cNvPr id="25" name="TextBox 24"/>
          <p:cNvSpPr txBox="1"/>
          <p:nvPr/>
        </p:nvSpPr>
        <p:spPr>
          <a:xfrm>
            <a:off x="1262155" y="3676650"/>
            <a:ext cx="3127779" cy="338554"/>
          </a:xfrm>
          <a:prstGeom prst="rect">
            <a:avLst/>
          </a:prstGeom>
          <a:noFill/>
        </p:spPr>
        <p:txBody>
          <a:bodyPr wrap="none" rtlCol="0">
            <a:spAutoFit/>
          </a:bodyPr>
          <a:lstStyle/>
          <a:p>
            <a:r>
              <a:rPr lang="en-US" sz="1600" dirty="0" smtClean="0">
                <a:latin typeface="+mn-lt"/>
              </a:rPr>
              <a:t>Provisioning for the peak load</a:t>
            </a:r>
            <a:endParaRPr lang="en-US" sz="1600" dirty="0">
              <a:latin typeface="+mn-lt"/>
            </a:endParaRPr>
          </a:p>
        </p:txBody>
      </p:sp>
      <p:sp>
        <p:nvSpPr>
          <p:cNvPr id="26" name="TextBox 25"/>
          <p:cNvSpPr txBox="1"/>
          <p:nvPr/>
        </p:nvSpPr>
        <p:spPr>
          <a:xfrm>
            <a:off x="5176968" y="3676650"/>
            <a:ext cx="2956259" cy="338554"/>
          </a:xfrm>
          <a:prstGeom prst="rect">
            <a:avLst/>
          </a:prstGeom>
          <a:noFill/>
        </p:spPr>
        <p:txBody>
          <a:bodyPr wrap="none" rtlCol="0">
            <a:spAutoFit/>
          </a:bodyPr>
          <a:lstStyle/>
          <a:p>
            <a:r>
              <a:rPr lang="en-US" sz="1600" smtClean="0">
                <a:latin typeface="+mn-lt"/>
              </a:rPr>
              <a:t>Provisioning below the peak</a:t>
            </a:r>
            <a:endParaRPr lang="en-US" sz="1600">
              <a:latin typeface="+mn-lt"/>
            </a:endParaRPr>
          </a:p>
        </p:txBody>
      </p:sp>
      <p:sp>
        <p:nvSpPr>
          <p:cNvPr id="8" name="Slide Number Placeholder 7"/>
          <p:cNvSpPr>
            <a:spLocks noGrp="1"/>
          </p:cNvSpPr>
          <p:nvPr>
            <p:ph type="sldNum" sz="quarter" idx="12"/>
          </p:nvPr>
        </p:nvSpPr>
        <p:spPr/>
        <p:txBody>
          <a:bodyPr/>
          <a:lstStyle/>
          <a:p>
            <a:pPr>
              <a:defRPr/>
            </a:pPr>
            <a:fld id="{729111C5-E04E-4942-8174-12BB645D56A6}" type="slidenum">
              <a:rPr lang="en-US" smtClean="0"/>
              <a:pPr>
                <a:defRPr/>
              </a:pPr>
              <a:t>20</a:t>
            </a:fld>
            <a:endParaRPr lang="en-US"/>
          </a:p>
        </p:txBody>
      </p:sp>
    </p:spTree>
    <p:extLst>
      <p:ext uri="{BB962C8B-B14F-4D97-AF65-F5344CB8AC3E}">
        <p14:creationId xmlns:p14="http://schemas.microsoft.com/office/powerpoint/2010/main" val="705481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par>
                          <p:cTn id="15" fill="hold">
                            <p:stCondLst>
                              <p:cond delay="0"/>
                            </p:stCondLst>
                            <p:childTnLst>
                              <p:par>
                                <p:cTn id="16" presetID="22" presetClass="entr" presetSubtype="4"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par>
                          <p:cTn id="33" fill="hold">
                            <p:stCondLst>
                              <p:cond delay="0"/>
                            </p:stCondLst>
                            <p:childTnLst>
                              <p:par>
                                <p:cTn id="34" presetID="22" presetClass="entr" presetSubtype="1" fill="hold"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up)">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par>
                          <p:cTn id="41" fill="hold">
                            <p:stCondLst>
                              <p:cond delay="0"/>
                            </p:stCondLst>
                            <p:childTnLst>
                              <p:par>
                                <p:cTn id="42" presetID="22" presetClass="entr" presetSubtype="1" fill="hold" nodeType="afterEffect">
                                  <p:stCondLst>
                                    <p:cond delay="0"/>
                                  </p:stCondLst>
                                  <p:childTnLst>
                                    <p:set>
                                      <p:cBhvr>
                                        <p:cTn id="43" dur="1" fill="hold">
                                          <p:stCondLst>
                                            <p:cond delay="0"/>
                                          </p:stCondLst>
                                        </p:cTn>
                                        <p:tgtEl>
                                          <p:spTgt spid="19"/>
                                        </p:tgtEl>
                                        <p:attrNameLst>
                                          <p:attrName>style.visibility</p:attrName>
                                        </p:attrNameLst>
                                      </p:cBhvr>
                                      <p:to>
                                        <p:strVal val="visible"/>
                                      </p:to>
                                    </p:set>
                                    <p:animEffect transition="in" filter="wipe(up)">
                                      <p:cBhvr>
                                        <p:cTn id="44" dur="500"/>
                                        <p:tgtEl>
                                          <p:spTgt spid="19"/>
                                        </p:tgtEl>
                                      </p:cBhvr>
                                    </p:animEffect>
                                  </p:childTnLst>
                                </p:cTn>
                              </p:par>
                              <p:par>
                                <p:cTn id="45" presetID="22" presetClass="entr" presetSubtype="1" fill="hold" nodeType="with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wipe(up)">
                                      <p:cBhvr>
                                        <p:cTn id="47" dur="500"/>
                                        <p:tgtEl>
                                          <p:spTgt spid="17"/>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
                                            <p:txEl>
                                              <p:pRg st="3" end="3"/>
                                            </p:txEl>
                                          </p:spTgt>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25" grpId="0"/>
      <p:bldP spid="2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Problem #2: Expensive</a:t>
            </a:r>
            <a:endParaRPr lang="en-US"/>
          </a:p>
        </p:txBody>
      </p:sp>
      <p:sp>
        <p:nvSpPr>
          <p:cNvPr id="3" name="Content Placeholder 2"/>
          <p:cNvSpPr>
            <a:spLocks noGrp="1"/>
          </p:cNvSpPr>
          <p:nvPr>
            <p:ph idx="1"/>
          </p:nvPr>
        </p:nvSpPr>
        <p:spPr/>
        <p:txBody>
          <a:bodyPr/>
          <a:lstStyle/>
          <a:p>
            <a:r>
              <a:rPr lang="en-US" smtClean="0"/>
              <a:t>Need to invest many $$$ in hardware</a:t>
            </a:r>
          </a:p>
          <a:p>
            <a:pPr lvl="1"/>
            <a:r>
              <a:rPr lang="en-US" smtClean="0"/>
              <a:t>Even a small cluster can easily cost $100,000</a:t>
            </a:r>
          </a:p>
          <a:p>
            <a:pPr lvl="1"/>
            <a:r>
              <a:rPr lang="en-US" smtClean="0"/>
              <a:t>Microsoft recently invested $499 million in a single </a:t>
            </a:r>
            <a:br>
              <a:rPr lang="en-US" smtClean="0"/>
            </a:br>
            <a:r>
              <a:rPr lang="en-US" smtClean="0"/>
              <a:t>data center</a:t>
            </a:r>
          </a:p>
          <a:p>
            <a:pPr lvl="1"/>
            <a:endParaRPr lang="en-US" smtClean="0"/>
          </a:p>
          <a:p>
            <a:r>
              <a:rPr lang="en-US" smtClean="0"/>
              <a:t>Need expertise</a:t>
            </a:r>
          </a:p>
          <a:p>
            <a:pPr lvl="1"/>
            <a:r>
              <a:rPr lang="en-US" smtClean="0"/>
              <a:t>Planning and setting up a large cluster is highly nontrivial</a:t>
            </a:r>
          </a:p>
          <a:p>
            <a:pPr lvl="1"/>
            <a:r>
              <a:rPr lang="en-US" smtClean="0"/>
              <a:t>Cluster may require special software, etc.</a:t>
            </a:r>
          </a:p>
          <a:p>
            <a:pPr lvl="1"/>
            <a:endParaRPr lang="en-US" smtClean="0"/>
          </a:p>
          <a:p>
            <a:r>
              <a:rPr lang="en-US" smtClean="0"/>
              <a:t>Need maintenance</a:t>
            </a:r>
          </a:p>
          <a:p>
            <a:pPr lvl="1"/>
            <a:r>
              <a:rPr lang="en-US" smtClean="0"/>
              <a:t>Someone needs to replace faulty hardware, install software upgrades, maintain user accounts, ...</a:t>
            </a:r>
          </a:p>
        </p:txBody>
      </p:sp>
      <p:sp>
        <p:nvSpPr>
          <p:cNvPr id="6" name="Slide Number Placeholder 5"/>
          <p:cNvSpPr>
            <a:spLocks noGrp="1"/>
          </p:cNvSpPr>
          <p:nvPr>
            <p:ph type="sldNum" sz="quarter" idx="12"/>
          </p:nvPr>
        </p:nvSpPr>
        <p:spPr/>
        <p:txBody>
          <a:bodyPr/>
          <a:lstStyle/>
          <a:p>
            <a:pPr>
              <a:defRPr/>
            </a:pPr>
            <a:fld id="{729111C5-E04E-4942-8174-12BB645D56A6}" type="slidenum">
              <a:rPr lang="en-US" smtClean="0"/>
              <a:pPr>
                <a:defRPr/>
              </a:pPr>
              <a:t>21</a:t>
            </a:fld>
            <a:endParaRPr lang="en-US"/>
          </a:p>
        </p:txBody>
      </p:sp>
    </p:spTree>
    <p:extLst>
      <p:ext uri="{BB962C8B-B14F-4D97-AF65-F5344CB8AC3E}">
        <p14:creationId xmlns:p14="http://schemas.microsoft.com/office/powerpoint/2010/main" val="775481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Problem #3: Difficult to scale </a:t>
            </a:r>
            <a:endParaRPr lang="en-US"/>
          </a:p>
        </p:txBody>
      </p:sp>
      <p:sp>
        <p:nvSpPr>
          <p:cNvPr id="3" name="Content Placeholder 2"/>
          <p:cNvSpPr>
            <a:spLocks noGrp="1"/>
          </p:cNvSpPr>
          <p:nvPr>
            <p:ph idx="1"/>
          </p:nvPr>
        </p:nvSpPr>
        <p:spPr>
          <a:xfrm>
            <a:off x="152400" y="1658938"/>
            <a:ext cx="8610600" cy="4465637"/>
          </a:xfrm>
        </p:spPr>
        <p:txBody>
          <a:bodyPr>
            <a:normAutofit/>
          </a:bodyPr>
          <a:lstStyle/>
          <a:p>
            <a:r>
              <a:rPr lang="en-US" dirty="0" smtClean="0"/>
              <a:t>Scaling up is difficult</a:t>
            </a:r>
          </a:p>
          <a:p>
            <a:pPr lvl="1"/>
            <a:r>
              <a:rPr lang="en-US" dirty="0" smtClean="0"/>
              <a:t>Need to order new machines, install them, integrate with existing cluster - can take </a:t>
            </a:r>
            <a:r>
              <a:rPr lang="en-US" dirty="0" smtClean="0"/>
              <a:t>months!</a:t>
            </a:r>
            <a:endParaRPr lang="en-US" dirty="0" smtClean="0"/>
          </a:p>
          <a:p>
            <a:pPr lvl="1"/>
            <a:r>
              <a:rPr lang="en-US" dirty="0" smtClean="0"/>
              <a:t>Large scaling factors may require major redesign, e.g., new storage system, new interconnect, new building (!)</a:t>
            </a:r>
          </a:p>
          <a:p>
            <a:pPr lvl="1"/>
            <a:endParaRPr lang="en-US" dirty="0" smtClean="0"/>
          </a:p>
          <a:p>
            <a:r>
              <a:rPr lang="en-US" dirty="0" smtClean="0"/>
              <a:t>Scaling down is difficult</a:t>
            </a:r>
          </a:p>
          <a:p>
            <a:pPr lvl="1"/>
            <a:r>
              <a:rPr lang="en-US" dirty="0" smtClean="0"/>
              <a:t>What to do with superfluous hardware?</a:t>
            </a:r>
          </a:p>
          <a:p>
            <a:pPr lvl="1"/>
            <a:r>
              <a:rPr lang="en-US" dirty="0" smtClean="0"/>
              <a:t>Server idle power is about 60% of peak </a:t>
            </a:r>
            <a:r>
              <a:rPr lang="en-US" dirty="0" smtClean="0">
                <a:sym typeface="Symbol"/>
              </a:rPr>
              <a:t> Energy is consumed even when no work is being done</a:t>
            </a:r>
          </a:p>
          <a:p>
            <a:pPr lvl="1"/>
            <a:r>
              <a:rPr lang="en-US" dirty="0" smtClean="0">
                <a:sym typeface="Symbol"/>
              </a:rPr>
              <a:t>Many fixed costs, such as construction</a:t>
            </a:r>
          </a:p>
        </p:txBody>
      </p:sp>
      <p:sp>
        <p:nvSpPr>
          <p:cNvPr id="6" name="Slide Number Placeholder 5"/>
          <p:cNvSpPr>
            <a:spLocks noGrp="1"/>
          </p:cNvSpPr>
          <p:nvPr>
            <p:ph type="sldNum" sz="quarter" idx="12"/>
          </p:nvPr>
        </p:nvSpPr>
        <p:spPr/>
        <p:txBody>
          <a:bodyPr/>
          <a:lstStyle/>
          <a:p>
            <a:pPr>
              <a:defRPr/>
            </a:pPr>
            <a:fld id="{729111C5-E04E-4942-8174-12BB645D56A6}" type="slidenum">
              <a:rPr lang="en-US" smtClean="0"/>
              <a:pPr>
                <a:defRPr/>
              </a:pPr>
              <a:t>22</a:t>
            </a:fld>
            <a:endParaRPr lang="en-US"/>
          </a:p>
        </p:txBody>
      </p:sp>
    </p:spTree>
    <p:extLst>
      <p:ext uri="{BB962C8B-B14F-4D97-AF65-F5344CB8AC3E}">
        <p14:creationId xmlns:p14="http://schemas.microsoft.com/office/powerpoint/2010/main" val="440123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a:t>
            </a:r>
            <a:r>
              <a:rPr lang="en-US" dirty="0" smtClean="0"/>
              <a:t>Computing at scale</a:t>
            </a:r>
          </a:p>
        </p:txBody>
      </p:sp>
      <p:sp>
        <p:nvSpPr>
          <p:cNvPr id="3" name="Content Placeholder 2"/>
          <p:cNvSpPr>
            <a:spLocks noGrp="1"/>
          </p:cNvSpPr>
          <p:nvPr>
            <p:ph idx="1"/>
          </p:nvPr>
        </p:nvSpPr>
        <p:spPr>
          <a:xfrm>
            <a:off x="152401" y="1533525"/>
            <a:ext cx="8715374" cy="4657725"/>
          </a:xfrm>
        </p:spPr>
        <p:txBody>
          <a:bodyPr>
            <a:normAutofit/>
          </a:bodyPr>
          <a:lstStyle/>
          <a:p>
            <a:r>
              <a:rPr lang="en-US" dirty="0" smtClean="0"/>
              <a:t>Modern applications require </a:t>
            </a:r>
            <a:r>
              <a:rPr lang="en-US" b="1" dirty="0" smtClean="0"/>
              <a:t>huge amounts of processing and data</a:t>
            </a:r>
          </a:p>
          <a:p>
            <a:pPr lvl="1"/>
            <a:r>
              <a:rPr lang="en-US" sz="2400" dirty="0" smtClean="0"/>
              <a:t>Measured in petabytes, millions of users, billions of objects</a:t>
            </a:r>
          </a:p>
          <a:p>
            <a:pPr lvl="1"/>
            <a:r>
              <a:rPr lang="en-US" sz="2400" dirty="0" smtClean="0"/>
              <a:t>Need special hardware, algorithms, tools to work at this scale</a:t>
            </a:r>
            <a:br>
              <a:rPr lang="en-US" sz="2400" dirty="0" smtClean="0"/>
            </a:br>
            <a:endParaRPr lang="en-US" dirty="0" smtClean="0"/>
          </a:p>
          <a:p>
            <a:r>
              <a:rPr lang="en-US" dirty="0" smtClean="0"/>
              <a:t>Clusters and data centers can provide the resources we need</a:t>
            </a:r>
          </a:p>
          <a:p>
            <a:pPr lvl="1"/>
            <a:r>
              <a:rPr lang="en-US" sz="2400" dirty="0" smtClean="0"/>
              <a:t>Main difference: Scale (room-sized vs. building-sized)</a:t>
            </a:r>
          </a:p>
          <a:p>
            <a:pPr lvl="1"/>
            <a:r>
              <a:rPr lang="en-US" sz="2400" dirty="0" smtClean="0"/>
              <a:t>Special hardware; power and cooling are big concerns</a:t>
            </a:r>
            <a:br>
              <a:rPr lang="en-US" sz="2400" dirty="0" smtClean="0"/>
            </a:br>
            <a:endParaRPr lang="en-US" dirty="0" smtClean="0"/>
          </a:p>
          <a:p>
            <a:r>
              <a:rPr lang="en-US" dirty="0" smtClean="0"/>
              <a:t>Clusters and data centers are not perfect</a:t>
            </a:r>
          </a:p>
          <a:p>
            <a:pPr lvl="1"/>
            <a:r>
              <a:rPr lang="en-US" sz="2400" dirty="0" smtClean="0"/>
              <a:t>Difficult to dimension; expensive; difficult to scale</a:t>
            </a:r>
          </a:p>
          <a:p>
            <a:endParaRPr lang="en-US" dirty="0"/>
          </a:p>
        </p:txBody>
      </p:sp>
      <p:sp>
        <p:nvSpPr>
          <p:cNvPr id="6" name="Slide Number Placeholder 5"/>
          <p:cNvSpPr>
            <a:spLocks noGrp="1"/>
          </p:cNvSpPr>
          <p:nvPr>
            <p:ph type="sldNum" sz="quarter" idx="12"/>
          </p:nvPr>
        </p:nvSpPr>
        <p:spPr/>
        <p:txBody>
          <a:bodyPr/>
          <a:lstStyle/>
          <a:p>
            <a:pPr>
              <a:defRPr/>
            </a:pPr>
            <a:fld id="{729111C5-E04E-4942-8174-12BB645D56A6}" type="slidenum">
              <a:rPr lang="en-US" smtClean="0"/>
              <a:pPr>
                <a:defRPr/>
              </a:pPr>
              <a:t>23</a:t>
            </a:fld>
            <a:endParaRPr lang="en-US"/>
          </a:p>
        </p:txBody>
      </p:sp>
    </p:spTree>
    <p:extLst>
      <p:ext uri="{BB962C8B-B14F-4D97-AF65-F5344CB8AC3E}">
        <p14:creationId xmlns:p14="http://schemas.microsoft.com/office/powerpoint/2010/main" val="122354728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Computing at scale</a:t>
            </a:r>
          </a:p>
          <a:p>
            <a:pPr lvl="1"/>
            <a:r>
              <a:rPr lang="en-US" dirty="0" smtClean="0"/>
              <a:t>The need for scalability; scale of current services</a:t>
            </a:r>
          </a:p>
          <a:p>
            <a:pPr lvl="1"/>
            <a:r>
              <a:rPr lang="en-US" dirty="0" smtClean="0"/>
              <a:t>Scaling up: From PCs to data centers</a:t>
            </a:r>
          </a:p>
          <a:p>
            <a:pPr lvl="1"/>
            <a:r>
              <a:rPr lang="en-US" dirty="0"/>
              <a:t>Problems with 'classical' scaling </a:t>
            </a:r>
            <a:r>
              <a:rPr lang="en-US" dirty="0"/>
              <a:t>techniques</a:t>
            </a:r>
            <a:endParaRPr lang="en-US" dirty="0"/>
          </a:p>
          <a:p>
            <a:pPr lvl="1"/>
            <a:endParaRPr lang="en-US" dirty="0" smtClean="0"/>
          </a:p>
          <a:p>
            <a:r>
              <a:rPr lang="en-US" dirty="0">
                <a:solidFill>
                  <a:srgbClr val="FF9900"/>
                </a:solidFill>
                <a:cs typeface="+mn-cs"/>
              </a:rPr>
              <a:t>Utility computing and cloud computing</a:t>
            </a:r>
          </a:p>
          <a:p>
            <a:pPr lvl="1"/>
            <a:r>
              <a:rPr lang="en-US" dirty="0" smtClean="0"/>
              <a:t>What are utility computing and cloud computing?</a:t>
            </a:r>
          </a:p>
          <a:p>
            <a:pPr lvl="1"/>
            <a:r>
              <a:rPr lang="en-US" dirty="0" smtClean="0"/>
              <a:t>What </a:t>
            </a:r>
            <a:r>
              <a:rPr lang="en-US" dirty="0" smtClean="0"/>
              <a:t>kinds of clouds exist today?</a:t>
            </a:r>
          </a:p>
          <a:p>
            <a:pPr lvl="1"/>
            <a:r>
              <a:rPr lang="en-US" dirty="0" smtClean="0"/>
              <a:t>What kinds of applications run on the cloud</a:t>
            </a:r>
            <a:r>
              <a:rPr lang="en-US" dirty="0" smtClean="0"/>
              <a:t>?</a:t>
            </a:r>
            <a:endParaRPr lang="en-US" dirty="0" smtClean="0"/>
          </a:p>
        </p:txBody>
      </p:sp>
      <p:sp>
        <p:nvSpPr>
          <p:cNvPr id="2" name="Title 1"/>
          <p:cNvSpPr>
            <a:spLocks noGrp="1"/>
          </p:cNvSpPr>
          <p:nvPr>
            <p:ph type="title"/>
          </p:nvPr>
        </p:nvSpPr>
        <p:spPr/>
        <p:txBody>
          <a:bodyPr/>
          <a:lstStyle/>
          <a:p>
            <a:r>
              <a:rPr lang="en-US" dirty="0" smtClean="0"/>
              <a:t>Cloud computing</a:t>
            </a:r>
            <a:endParaRPr lang="en-US" dirty="0"/>
          </a:p>
        </p:txBody>
      </p:sp>
      <p:sp>
        <p:nvSpPr>
          <p:cNvPr id="6" name="Slide Number Placeholder 5"/>
          <p:cNvSpPr>
            <a:spLocks noGrp="1"/>
          </p:cNvSpPr>
          <p:nvPr>
            <p:ph type="sldNum" sz="quarter" idx="12"/>
          </p:nvPr>
        </p:nvSpPr>
        <p:spPr/>
        <p:txBody>
          <a:bodyPr/>
          <a:lstStyle/>
          <a:p>
            <a:pPr>
              <a:defRPr/>
            </a:pPr>
            <a:fld id="{729111C5-E04E-4942-8174-12BB645D56A6}" type="slidenum">
              <a:rPr lang="en-US" smtClean="0"/>
              <a:pPr>
                <a:defRPr/>
              </a:pPr>
              <a:t>24</a:t>
            </a:fld>
            <a:endParaRPr lang="en-US"/>
          </a:p>
        </p:txBody>
      </p:sp>
    </p:spTree>
    <p:extLst>
      <p:ext uri="{BB962C8B-B14F-4D97-AF65-F5344CB8AC3E}">
        <p14:creationId xmlns:p14="http://schemas.microsoft.com/office/powerpoint/2010/main" val="99908907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The power plant analogy</a:t>
            </a:r>
            <a:endParaRPr lang="en-US"/>
          </a:p>
        </p:txBody>
      </p:sp>
      <p:sp>
        <p:nvSpPr>
          <p:cNvPr id="3" name="Content Placeholder 2"/>
          <p:cNvSpPr>
            <a:spLocks noGrp="1"/>
          </p:cNvSpPr>
          <p:nvPr>
            <p:ph idx="1"/>
          </p:nvPr>
        </p:nvSpPr>
        <p:spPr>
          <a:xfrm>
            <a:off x="622852" y="4791075"/>
            <a:ext cx="8216348" cy="1733550"/>
          </a:xfrm>
        </p:spPr>
        <p:txBody>
          <a:bodyPr>
            <a:normAutofit lnSpcReduction="10000"/>
          </a:bodyPr>
          <a:lstStyle/>
          <a:p>
            <a:pPr>
              <a:lnSpc>
                <a:spcPct val="100000"/>
              </a:lnSpc>
            </a:pPr>
            <a:r>
              <a:rPr lang="en-US" smtClean="0"/>
              <a:t>It used to be that everyone had their own power source</a:t>
            </a:r>
          </a:p>
          <a:p>
            <a:pPr lvl="1">
              <a:lnSpc>
                <a:spcPct val="100000"/>
              </a:lnSpc>
            </a:pPr>
            <a:r>
              <a:rPr lang="en-US" dirty="0" smtClean="0"/>
              <a:t>Challenges are similar to the cluster: Needs large up-front investment, expertise to operate, difficult to scale up/down...</a:t>
            </a:r>
          </a:p>
        </p:txBody>
      </p:sp>
      <p:pic>
        <p:nvPicPr>
          <p:cNvPr id="6" name="Picture 5" descr="800px-Noe_wasserrad.jpg"/>
          <p:cNvPicPr>
            <a:picLocks noChangeAspect="1"/>
          </p:cNvPicPr>
          <p:nvPr/>
        </p:nvPicPr>
        <p:blipFill>
          <a:blip r:embed="rId3" cstate="print"/>
          <a:stretch>
            <a:fillRect/>
          </a:stretch>
        </p:blipFill>
        <p:spPr>
          <a:xfrm>
            <a:off x="1349375" y="1504950"/>
            <a:ext cx="3975099" cy="2981324"/>
          </a:xfrm>
          <a:prstGeom prst="rect">
            <a:avLst/>
          </a:prstGeom>
        </p:spPr>
      </p:pic>
      <p:pic>
        <p:nvPicPr>
          <p:cNvPr id="7" name="Picture 6" descr="Stott_Park_Bobbin_Mill_Steam_Engine.jpg"/>
          <p:cNvPicPr>
            <a:picLocks noChangeAspect="1"/>
          </p:cNvPicPr>
          <p:nvPr/>
        </p:nvPicPr>
        <p:blipFill>
          <a:blip r:embed="rId4" cstate="print"/>
          <a:stretch>
            <a:fillRect/>
          </a:stretch>
        </p:blipFill>
        <p:spPr>
          <a:xfrm>
            <a:off x="5597270" y="2036444"/>
            <a:ext cx="3187133" cy="2116456"/>
          </a:xfrm>
          <a:prstGeom prst="rect">
            <a:avLst/>
          </a:prstGeom>
        </p:spPr>
      </p:pic>
      <p:sp>
        <p:nvSpPr>
          <p:cNvPr id="9" name="TextBox 8"/>
          <p:cNvSpPr txBox="1"/>
          <p:nvPr/>
        </p:nvSpPr>
        <p:spPr>
          <a:xfrm>
            <a:off x="6790974" y="4124325"/>
            <a:ext cx="2071401" cy="215444"/>
          </a:xfrm>
          <a:prstGeom prst="rect">
            <a:avLst/>
          </a:prstGeom>
          <a:noFill/>
        </p:spPr>
        <p:txBody>
          <a:bodyPr wrap="none" rtlCol="0">
            <a:spAutoFit/>
          </a:bodyPr>
          <a:lstStyle/>
          <a:p>
            <a:r>
              <a:rPr lang="en-US" sz="800" smtClean="0">
                <a:latin typeface="+mn-lt"/>
              </a:rPr>
              <a:t>Steam engine at Stott Park Bobbin Mill</a:t>
            </a:r>
            <a:endParaRPr lang="en-US" sz="800">
              <a:latin typeface="+mn-lt"/>
            </a:endParaRPr>
          </a:p>
        </p:txBody>
      </p:sp>
      <p:sp>
        <p:nvSpPr>
          <p:cNvPr id="10" name="TextBox 9"/>
          <p:cNvSpPr txBox="1"/>
          <p:nvPr/>
        </p:nvSpPr>
        <p:spPr>
          <a:xfrm>
            <a:off x="2506960" y="4448175"/>
            <a:ext cx="2924198" cy="215444"/>
          </a:xfrm>
          <a:prstGeom prst="rect">
            <a:avLst/>
          </a:prstGeom>
          <a:noFill/>
        </p:spPr>
        <p:txBody>
          <a:bodyPr wrap="none" rtlCol="0">
            <a:spAutoFit/>
          </a:bodyPr>
          <a:lstStyle/>
          <a:p>
            <a:r>
              <a:rPr lang="en-US" sz="800" dirty="0" smtClean="0">
                <a:latin typeface="+mn-lt"/>
              </a:rPr>
              <a:t>Waterwheel at the </a:t>
            </a:r>
            <a:r>
              <a:rPr lang="en-US" sz="800" dirty="0" err="1" smtClean="0">
                <a:latin typeface="+mn-lt"/>
              </a:rPr>
              <a:t>Neuhausen</a:t>
            </a:r>
            <a:r>
              <a:rPr lang="en-US" sz="800" dirty="0" smtClean="0">
                <a:latin typeface="+mn-lt"/>
              </a:rPr>
              <a:t> </a:t>
            </a:r>
            <a:r>
              <a:rPr lang="en-US" sz="800" dirty="0" err="1" smtClean="0">
                <a:latin typeface="+mn-lt"/>
              </a:rPr>
              <a:t>ob</a:t>
            </a:r>
            <a:r>
              <a:rPr lang="en-US" sz="800" dirty="0" smtClean="0">
                <a:latin typeface="+mn-lt"/>
              </a:rPr>
              <a:t> Eck Open-Air Museum</a:t>
            </a:r>
            <a:endParaRPr lang="en-US" sz="800" dirty="0">
              <a:latin typeface="+mn-lt"/>
            </a:endParaRPr>
          </a:p>
        </p:txBody>
      </p:sp>
      <p:sp>
        <p:nvSpPr>
          <p:cNvPr id="8" name="Slide Number Placeholder 7"/>
          <p:cNvSpPr>
            <a:spLocks noGrp="1"/>
          </p:cNvSpPr>
          <p:nvPr>
            <p:ph type="sldNum" sz="quarter" idx="12"/>
          </p:nvPr>
        </p:nvSpPr>
        <p:spPr/>
        <p:txBody>
          <a:bodyPr/>
          <a:lstStyle/>
          <a:p>
            <a:pPr>
              <a:defRPr/>
            </a:pPr>
            <a:fld id="{729111C5-E04E-4942-8174-12BB645D56A6}" type="slidenum">
              <a:rPr lang="en-US" smtClean="0"/>
              <a:pPr>
                <a:defRPr/>
              </a:pPr>
              <a:t>25</a:t>
            </a:fld>
            <a:endParaRPr lang="en-US"/>
          </a:p>
        </p:txBody>
      </p:sp>
    </p:spTree>
    <p:extLst>
      <p:ext uri="{BB962C8B-B14F-4D97-AF65-F5344CB8AC3E}">
        <p14:creationId xmlns:p14="http://schemas.microsoft.com/office/powerpoint/2010/main" val="20144546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Scaling the power plant</a:t>
            </a:r>
            <a:endParaRPr lang="en-US"/>
          </a:p>
        </p:txBody>
      </p:sp>
      <p:sp>
        <p:nvSpPr>
          <p:cNvPr id="3" name="Content Placeholder 2"/>
          <p:cNvSpPr>
            <a:spLocks noGrp="1"/>
          </p:cNvSpPr>
          <p:nvPr>
            <p:ph idx="1"/>
          </p:nvPr>
        </p:nvSpPr>
        <p:spPr>
          <a:xfrm>
            <a:off x="990600" y="5133975"/>
            <a:ext cx="7772400" cy="1123950"/>
          </a:xfrm>
        </p:spPr>
        <p:txBody>
          <a:bodyPr/>
          <a:lstStyle/>
          <a:p>
            <a:pPr>
              <a:lnSpc>
                <a:spcPct val="100000"/>
              </a:lnSpc>
            </a:pPr>
            <a:r>
              <a:rPr lang="en-US" smtClean="0"/>
              <a:t>Then people started to build large, centralized power plants with very large capacity...</a:t>
            </a:r>
            <a:endParaRPr lang="en-US"/>
          </a:p>
        </p:txBody>
      </p:sp>
      <p:pic>
        <p:nvPicPr>
          <p:cNvPr id="6" name="Picture 5" descr="800px-Giant_photovoltaic_array.jpg"/>
          <p:cNvPicPr>
            <a:picLocks noChangeAspect="1"/>
          </p:cNvPicPr>
          <p:nvPr/>
        </p:nvPicPr>
        <p:blipFill>
          <a:blip r:embed="rId2" cstate="print"/>
          <a:stretch>
            <a:fillRect/>
          </a:stretch>
        </p:blipFill>
        <p:spPr>
          <a:xfrm>
            <a:off x="2381250" y="1533525"/>
            <a:ext cx="2438400" cy="1628775"/>
          </a:xfrm>
          <a:prstGeom prst="rect">
            <a:avLst/>
          </a:prstGeom>
        </p:spPr>
      </p:pic>
      <p:pic>
        <p:nvPicPr>
          <p:cNvPr id="7" name="Picture 6" descr="Dreischluchtendamm_hauptwall_2006.jpg"/>
          <p:cNvPicPr>
            <a:picLocks noChangeAspect="1"/>
          </p:cNvPicPr>
          <p:nvPr/>
        </p:nvPicPr>
        <p:blipFill>
          <a:blip r:embed="rId3" cstate="print"/>
          <a:stretch>
            <a:fillRect/>
          </a:stretch>
        </p:blipFill>
        <p:spPr>
          <a:xfrm>
            <a:off x="4924425" y="1529620"/>
            <a:ext cx="2479145" cy="1651730"/>
          </a:xfrm>
          <a:prstGeom prst="rect">
            <a:avLst/>
          </a:prstGeom>
        </p:spPr>
      </p:pic>
      <p:pic>
        <p:nvPicPr>
          <p:cNvPr id="8" name="Picture 7" descr="800px-Grosskrotzenburg_power_station.jpg"/>
          <p:cNvPicPr>
            <a:picLocks noChangeAspect="1"/>
          </p:cNvPicPr>
          <p:nvPr/>
        </p:nvPicPr>
        <p:blipFill>
          <a:blip r:embed="rId4" cstate="print"/>
          <a:stretch>
            <a:fillRect/>
          </a:stretch>
        </p:blipFill>
        <p:spPr>
          <a:xfrm>
            <a:off x="2390774" y="3312533"/>
            <a:ext cx="2447925" cy="1633990"/>
          </a:xfrm>
          <a:prstGeom prst="rect">
            <a:avLst/>
          </a:prstGeom>
        </p:spPr>
      </p:pic>
      <p:pic>
        <p:nvPicPr>
          <p:cNvPr id="9" name="Picture 8" descr="800px-NesjavellirPowerPlant_edit2.jpg"/>
          <p:cNvPicPr>
            <a:picLocks noChangeAspect="1"/>
          </p:cNvPicPr>
          <p:nvPr/>
        </p:nvPicPr>
        <p:blipFill>
          <a:blip r:embed="rId5" cstate="print"/>
          <a:stretch>
            <a:fillRect/>
          </a:stretch>
        </p:blipFill>
        <p:spPr>
          <a:xfrm>
            <a:off x="4953608" y="3314699"/>
            <a:ext cx="2456842" cy="1608201"/>
          </a:xfrm>
          <a:prstGeom prst="rect">
            <a:avLst/>
          </a:prstGeom>
        </p:spPr>
      </p:pic>
      <p:sp>
        <p:nvSpPr>
          <p:cNvPr id="10" name="Slide Number Placeholder 9"/>
          <p:cNvSpPr>
            <a:spLocks noGrp="1"/>
          </p:cNvSpPr>
          <p:nvPr>
            <p:ph type="sldNum" sz="quarter" idx="12"/>
          </p:nvPr>
        </p:nvSpPr>
        <p:spPr/>
        <p:txBody>
          <a:bodyPr/>
          <a:lstStyle/>
          <a:p>
            <a:pPr>
              <a:defRPr/>
            </a:pPr>
            <a:fld id="{729111C5-E04E-4942-8174-12BB645D56A6}" type="slidenum">
              <a:rPr lang="en-US" smtClean="0"/>
              <a:pPr>
                <a:defRPr/>
              </a:pPr>
              <a:t>26</a:t>
            </a:fld>
            <a:endParaRPr lang="en-US"/>
          </a:p>
        </p:txBody>
      </p:sp>
    </p:spTree>
    <p:extLst>
      <p:ext uri="{BB962C8B-B14F-4D97-AF65-F5344CB8AC3E}">
        <p14:creationId xmlns:p14="http://schemas.microsoft.com/office/powerpoint/2010/main" val="5706397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Metered usage model</a:t>
            </a:r>
            <a:endParaRPr lang="en-US"/>
          </a:p>
        </p:txBody>
      </p:sp>
      <p:sp>
        <p:nvSpPr>
          <p:cNvPr id="3" name="Content Placeholder 2"/>
          <p:cNvSpPr>
            <a:spLocks noGrp="1"/>
          </p:cNvSpPr>
          <p:nvPr>
            <p:ph idx="1"/>
          </p:nvPr>
        </p:nvSpPr>
        <p:spPr>
          <a:xfrm>
            <a:off x="152400" y="4343400"/>
            <a:ext cx="8610600" cy="1847850"/>
          </a:xfrm>
        </p:spPr>
        <p:txBody>
          <a:bodyPr/>
          <a:lstStyle/>
          <a:p>
            <a:pPr>
              <a:lnSpc>
                <a:spcPct val="100000"/>
              </a:lnSpc>
            </a:pPr>
            <a:r>
              <a:rPr lang="en-US" dirty="0" smtClean="0"/>
              <a:t>Power plants are connected to customers by a network</a:t>
            </a:r>
          </a:p>
          <a:p>
            <a:pPr>
              <a:lnSpc>
                <a:spcPct val="100000"/>
              </a:lnSpc>
            </a:pPr>
            <a:r>
              <a:rPr lang="en-US" dirty="0" smtClean="0"/>
              <a:t>Usage is metered, and everyone (basically) pays only for what they actually use</a:t>
            </a:r>
            <a:endParaRPr lang="en-US" dirty="0"/>
          </a:p>
        </p:txBody>
      </p:sp>
      <p:pic>
        <p:nvPicPr>
          <p:cNvPr id="6" name="Picture 5" descr="800px-Giant_photovoltaic_array.jpg"/>
          <p:cNvPicPr>
            <a:picLocks noChangeAspect="1"/>
          </p:cNvPicPr>
          <p:nvPr/>
        </p:nvPicPr>
        <p:blipFill>
          <a:blip r:embed="rId2" cstate="print"/>
          <a:stretch>
            <a:fillRect/>
          </a:stretch>
        </p:blipFill>
        <p:spPr>
          <a:xfrm>
            <a:off x="1247775" y="1857375"/>
            <a:ext cx="2438400" cy="1628775"/>
          </a:xfrm>
          <a:prstGeom prst="rect">
            <a:avLst/>
          </a:prstGeom>
        </p:spPr>
      </p:pic>
      <p:pic>
        <p:nvPicPr>
          <p:cNvPr id="1026" name="Picture 2" descr="C:\Users\Andreas Haeberlen\AppData\Local\Microsoft\Windows\Temporary Internet Files\Content.IE5\XC8QYFDJ\MC900340310[1].wmf"/>
          <p:cNvPicPr>
            <a:picLocks noChangeAspect="1" noChangeArrowheads="1"/>
          </p:cNvPicPr>
          <p:nvPr/>
        </p:nvPicPr>
        <p:blipFill>
          <a:blip r:embed="rId3" cstate="print"/>
          <a:srcRect/>
          <a:stretch>
            <a:fillRect/>
          </a:stretch>
        </p:blipFill>
        <p:spPr bwMode="auto">
          <a:xfrm flipH="1">
            <a:off x="8155776" y="2324101"/>
            <a:ext cx="432345" cy="730224"/>
          </a:xfrm>
          <a:prstGeom prst="rect">
            <a:avLst/>
          </a:prstGeom>
          <a:noFill/>
        </p:spPr>
      </p:pic>
      <p:cxnSp>
        <p:nvCxnSpPr>
          <p:cNvPr id="13" name="Straight Connector 12"/>
          <p:cNvCxnSpPr>
            <a:stCxn id="6" idx="3"/>
            <a:endCxn id="1026" idx="3"/>
          </p:cNvCxnSpPr>
          <p:nvPr/>
        </p:nvCxnSpPr>
        <p:spPr bwMode="auto">
          <a:xfrm>
            <a:off x="3686175" y="2671763"/>
            <a:ext cx="4469601" cy="17450"/>
          </a:xfrm>
          <a:prstGeom prst="line">
            <a:avLst/>
          </a:prstGeom>
          <a:solidFill>
            <a:schemeClr val="accent1"/>
          </a:solidFill>
          <a:ln w="19050" cap="flat" cmpd="sng" algn="ctr">
            <a:solidFill>
              <a:schemeClr val="tx1"/>
            </a:solidFill>
            <a:prstDash val="solid"/>
            <a:round/>
            <a:headEnd type="none" w="med" len="med"/>
            <a:tailEnd type="none" w="med" len="med"/>
          </a:ln>
          <a:effectLst/>
        </p:spPr>
      </p:cxnSp>
      <p:pic>
        <p:nvPicPr>
          <p:cNvPr id="7" name="Picture 6" descr="450px-Delta_pylon_near_Madrid.JPG"/>
          <p:cNvPicPr>
            <a:picLocks noChangeAspect="1"/>
          </p:cNvPicPr>
          <p:nvPr/>
        </p:nvPicPr>
        <p:blipFill>
          <a:blip r:embed="rId4" cstate="print"/>
          <a:stretch>
            <a:fillRect/>
          </a:stretch>
        </p:blipFill>
        <p:spPr>
          <a:xfrm>
            <a:off x="3936205" y="2190749"/>
            <a:ext cx="778669" cy="1038225"/>
          </a:xfrm>
          <a:prstGeom prst="rect">
            <a:avLst/>
          </a:prstGeom>
        </p:spPr>
      </p:pic>
      <p:pic>
        <p:nvPicPr>
          <p:cNvPr id="8" name="Picture 7" descr="450px-Delta_pylon_near_Madrid.JPG"/>
          <p:cNvPicPr>
            <a:picLocks noChangeAspect="1"/>
          </p:cNvPicPr>
          <p:nvPr/>
        </p:nvPicPr>
        <p:blipFill>
          <a:blip r:embed="rId4" cstate="print"/>
          <a:stretch>
            <a:fillRect/>
          </a:stretch>
        </p:blipFill>
        <p:spPr>
          <a:xfrm>
            <a:off x="4850605" y="2200274"/>
            <a:ext cx="778669" cy="1038225"/>
          </a:xfrm>
          <a:prstGeom prst="rect">
            <a:avLst/>
          </a:prstGeom>
        </p:spPr>
      </p:pic>
      <p:pic>
        <p:nvPicPr>
          <p:cNvPr id="9" name="Picture 8" descr="450px-Delta_pylon_near_Madrid.JPG"/>
          <p:cNvPicPr>
            <a:picLocks noChangeAspect="1"/>
          </p:cNvPicPr>
          <p:nvPr/>
        </p:nvPicPr>
        <p:blipFill>
          <a:blip r:embed="rId4" cstate="print"/>
          <a:stretch>
            <a:fillRect/>
          </a:stretch>
        </p:blipFill>
        <p:spPr>
          <a:xfrm>
            <a:off x="5755480" y="2200274"/>
            <a:ext cx="778669" cy="1038225"/>
          </a:xfrm>
          <a:prstGeom prst="rect">
            <a:avLst/>
          </a:prstGeom>
        </p:spPr>
      </p:pic>
      <p:pic>
        <p:nvPicPr>
          <p:cNvPr id="11" name="Picture 10" descr="220px-Hydro_quebec_meter.JPG"/>
          <p:cNvPicPr>
            <a:picLocks noChangeAspect="1"/>
          </p:cNvPicPr>
          <p:nvPr/>
        </p:nvPicPr>
        <p:blipFill>
          <a:blip r:embed="rId5" cstate="print"/>
          <a:stretch>
            <a:fillRect/>
          </a:stretch>
        </p:blipFill>
        <p:spPr>
          <a:xfrm>
            <a:off x="6810375" y="1914524"/>
            <a:ext cx="1047750" cy="1571625"/>
          </a:xfrm>
          <a:prstGeom prst="rect">
            <a:avLst/>
          </a:prstGeom>
        </p:spPr>
      </p:pic>
      <p:sp>
        <p:nvSpPr>
          <p:cNvPr id="15" name="TextBox 14"/>
          <p:cNvSpPr txBox="1"/>
          <p:nvPr/>
        </p:nvSpPr>
        <p:spPr>
          <a:xfrm>
            <a:off x="1689775" y="3619500"/>
            <a:ext cx="1529586" cy="338554"/>
          </a:xfrm>
          <a:prstGeom prst="rect">
            <a:avLst/>
          </a:prstGeom>
          <a:noFill/>
        </p:spPr>
        <p:txBody>
          <a:bodyPr wrap="none" rtlCol="0">
            <a:spAutoFit/>
          </a:bodyPr>
          <a:lstStyle/>
          <a:p>
            <a:r>
              <a:rPr lang="en-US" sz="1600" dirty="0" smtClean="0">
                <a:latin typeface="+mn-lt"/>
              </a:rPr>
              <a:t>Power source</a:t>
            </a:r>
            <a:endParaRPr lang="en-US" sz="1600" dirty="0">
              <a:latin typeface="+mn-lt"/>
            </a:endParaRPr>
          </a:p>
        </p:txBody>
      </p:sp>
      <p:sp>
        <p:nvSpPr>
          <p:cNvPr id="16" name="TextBox 15"/>
          <p:cNvSpPr txBox="1"/>
          <p:nvPr/>
        </p:nvSpPr>
        <p:spPr>
          <a:xfrm>
            <a:off x="4738777" y="3619500"/>
            <a:ext cx="994183" cy="338554"/>
          </a:xfrm>
          <a:prstGeom prst="rect">
            <a:avLst/>
          </a:prstGeom>
          <a:noFill/>
        </p:spPr>
        <p:txBody>
          <a:bodyPr wrap="none" rtlCol="0">
            <a:spAutoFit/>
          </a:bodyPr>
          <a:lstStyle/>
          <a:p>
            <a:r>
              <a:rPr lang="en-US" sz="1600" smtClean="0">
                <a:latin typeface="+mn-lt"/>
              </a:rPr>
              <a:t>Network</a:t>
            </a:r>
            <a:endParaRPr lang="en-US" sz="1600">
              <a:latin typeface="+mn-lt"/>
            </a:endParaRPr>
          </a:p>
        </p:txBody>
      </p:sp>
      <p:sp>
        <p:nvSpPr>
          <p:cNvPr id="17" name="TextBox 16"/>
          <p:cNvSpPr txBox="1"/>
          <p:nvPr/>
        </p:nvSpPr>
        <p:spPr>
          <a:xfrm>
            <a:off x="6801511" y="3571875"/>
            <a:ext cx="1040670" cy="584775"/>
          </a:xfrm>
          <a:prstGeom prst="rect">
            <a:avLst/>
          </a:prstGeom>
          <a:noFill/>
        </p:spPr>
        <p:txBody>
          <a:bodyPr wrap="none" rtlCol="0">
            <a:spAutoFit/>
          </a:bodyPr>
          <a:lstStyle/>
          <a:p>
            <a:r>
              <a:rPr lang="en-US" sz="1600" smtClean="0">
                <a:latin typeface="+mn-lt"/>
              </a:rPr>
              <a:t>Metering</a:t>
            </a:r>
            <a:br>
              <a:rPr lang="en-US" sz="1600" smtClean="0">
                <a:latin typeface="+mn-lt"/>
              </a:rPr>
            </a:br>
            <a:r>
              <a:rPr lang="en-US" sz="1600" smtClean="0">
                <a:latin typeface="+mn-lt"/>
              </a:rPr>
              <a:t>device</a:t>
            </a:r>
            <a:endParaRPr lang="en-US" sz="1600">
              <a:latin typeface="+mn-lt"/>
            </a:endParaRPr>
          </a:p>
        </p:txBody>
      </p:sp>
      <p:sp>
        <p:nvSpPr>
          <p:cNvPr id="18" name="TextBox 17"/>
          <p:cNvSpPr txBox="1"/>
          <p:nvPr/>
        </p:nvSpPr>
        <p:spPr>
          <a:xfrm>
            <a:off x="7855917" y="3619500"/>
            <a:ext cx="1141659" cy="338554"/>
          </a:xfrm>
          <a:prstGeom prst="rect">
            <a:avLst/>
          </a:prstGeom>
          <a:noFill/>
        </p:spPr>
        <p:txBody>
          <a:bodyPr wrap="none" rtlCol="0">
            <a:spAutoFit/>
          </a:bodyPr>
          <a:lstStyle/>
          <a:p>
            <a:r>
              <a:rPr lang="en-US" sz="1600" smtClean="0">
                <a:latin typeface="+mn-lt"/>
              </a:rPr>
              <a:t>Customer</a:t>
            </a:r>
            <a:endParaRPr lang="en-US" sz="1600">
              <a:latin typeface="+mn-lt"/>
            </a:endParaRPr>
          </a:p>
        </p:txBody>
      </p:sp>
      <p:sp>
        <p:nvSpPr>
          <p:cNvPr id="10" name="Slide Number Placeholder 9"/>
          <p:cNvSpPr>
            <a:spLocks noGrp="1"/>
          </p:cNvSpPr>
          <p:nvPr>
            <p:ph type="sldNum" sz="quarter" idx="12"/>
          </p:nvPr>
        </p:nvSpPr>
        <p:spPr/>
        <p:txBody>
          <a:bodyPr/>
          <a:lstStyle/>
          <a:p>
            <a:pPr>
              <a:defRPr/>
            </a:pPr>
            <a:fld id="{729111C5-E04E-4942-8174-12BB645D56A6}" type="slidenum">
              <a:rPr lang="en-US" smtClean="0"/>
              <a:pPr>
                <a:defRPr/>
              </a:pPr>
              <a:t>27</a:t>
            </a:fld>
            <a:endParaRPr lang="en-US"/>
          </a:p>
        </p:txBody>
      </p:sp>
    </p:spTree>
    <p:extLst>
      <p:ext uri="{BB962C8B-B14F-4D97-AF65-F5344CB8AC3E}">
        <p14:creationId xmlns:p14="http://schemas.microsoft.com/office/powerpoint/2010/main" val="808821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55425" y="1765842"/>
            <a:ext cx="4340375" cy="4877434"/>
          </a:xfrm>
        </p:spPr>
        <p:txBody>
          <a:bodyPr>
            <a:normAutofit fontScale="92500" lnSpcReduction="10000"/>
          </a:bodyPr>
          <a:lstStyle/>
          <a:p>
            <a:pPr>
              <a:lnSpc>
                <a:spcPct val="90000"/>
              </a:lnSpc>
            </a:pPr>
            <a:r>
              <a:rPr lang="en-US" dirty="0" smtClean="0"/>
              <a:t>Economies </a:t>
            </a:r>
            <a:r>
              <a:rPr lang="en-US" dirty="0" smtClean="0"/>
              <a:t>of scale</a:t>
            </a:r>
          </a:p>
          <a:p>
            <a:pPr lvl="1">
              <a:lnSpc>
                <a:spcPct val="90000"/>
              </a:lnSpc>
            </a:pPr>
            <a:r>
              <a:rPr lang="en-US" dirty="0" smtClean="0"/>
              <a:t>Cheaper to run one big </a:t>
            </a:r>
            <a:r>
              <a:rPr lang="en-US" dirty="0" smtClean="0"/>
              <a:t>power plant </a:t>
            </a:r>
            <a:r>
              <a:rPr lang="en-US" dirty="0" smtClean="0"/>
              <a:t>than many small ones</a:t>
            </a:r>
          </a:p>
          <a:p>
            <a:pPr>
              <a:lnSpc>
                <a:spcPct val="90000"/>
              </a:lnSpc>
            </a:pPr>
            <a:r>
              <a:rPr lang="en-US" dirty="0" smtClean="0"/>
              <a:t>Statistical </a:t>
            </a:r>
            <a:r>
              <a:rPr lang="en-US" dirty="0" smtClean="0"/>
              <a:t>multiplexing</a:t>
            </a:r>
          </a:p>
          <a:p>
            <a:pPr lvl="1">
              <a:lnSpc>
                <a:spcPct val="90000"/>
              </a:lnSpc>
            </a:pPr>
            <a:r>
              <a:rPr lang="en-US" dirty="0" smtClean="0"/>
              <a:t>High utilization!</a:t>
            </a:r>
          </a:p>
          <a:p>
            <a:pPr>
              <a:lnSpc>
                <a:spcPct val="90000"/>
              </a:lnSpc>
            </a:pPr>
            <a:r>
              <a:rPr lang="en-US" dirty="0" smtClean="0"/>
              <a:t>No </a:t>
            </a:r>
            <a:r>
              <a:rPr lang="en-US" dirty="0" smtClean="0"/>
              <a:t>up-front commitment</a:t>
            </a:r>
          </a:p>
          <a:p>
            <a:pPr lvl="1">
              <a:lnSpc>
                <a:spcPct val="90000"/>
              </a:lnSpc>
            </a:pPr>
            <a:r>
              <a:rPr lang="en-US" dirty="0" smtClean="0"/>
              <a:t>No investment in generator;</a:t>
            </a:r>
            <a:br>
              <a:rPr lang="en-US" dirty="0" smtClean="0"/>
            </a:br>
            <a:r>
              <a:rPr lang="en-US" dirty="0" smtClean="0"/>
              <a:t>pay-as-you-go model</a:t>
            </a:r>
          </a:p>
          <a:p>
            <a:pPr>
              <a:lnSpc>
                <a:spcPct val="90000"/>
              </a:lnSpc>
            </a:pPr>
            <a:r>
              <a:rPr lang="en-US" dirty="0" smtClean="0"/>
              <a:t>Scalability</a:t>
            </a:r>
            <a:endParaRPr lang="en-US" dirty="0" smtClean="0"/>
          </a:p>
          <a:p>
            <a:pPr lvl="1">
              <a:lnSpc>
                <a:spcPct val="90000"/>
              </a:lnSpc>
            </a:pPr>
            <a:r>
              <a:rPr lang="en-US" dirty="0" smtClean="0"/>
              <a:t>Thousands of kilowatts</a:t>
            </a:r>
            <a:br>
              <a:rPr lang="en-US" dirty="0" smtClean="0"/>
            </a:br>
            <a:r>
              <a:rPr lang="en-US" dirty="0" smtClean="0"/>
              <a:t>available on demand; add</a:t>
            </a:r>
            <a:br>
              <a:rPr lang="en-US" dirty="0" smtClean="0"/>
            </a:br>
            <a:r>
              <a:rPr lang="en-US" dirty="0" smtClean="0"/>
              <a:t>more within seconds</a:t>
            </a:r>
          </a:p>
        </p:txBody>
      </p:sp>
      <p:sp>
        <p:nvSpPr>
          <p:cNvPr id="7" name="Content Placeholder 6"/>
          <p:cNvSpPr>
            <a:spLocks noGrp="1"/>
          </p:cNvSpPr>
          <p:nvPr>
            <p:ph sz="half" idx="2"/>
          </p:nvPr>
        </p:nvSpPr>
        <p:spPr>
          <a:xfrm>
            <a:off x="4399721" y="1470346"/>
            <a:ext cx="4512043" cy="4877434"/>
          </a:xfrm>
        </p:spPr>
        <p:txBody>
          <a:bodyPr>
            <a:normAutofit/>
          </a:bodyPr>
          <a:lstStyle/>
          <a:p>
            <a:endParaRPr lang="en-US" dirty="0">
              <a:solidFill>
                <a:srgbClr val="00B050"/>
              </a:solidFill>
            </a:endParaRPr>
          </a:p>
          <a:p>
            <a:r>
              <a:rPr lang="en-US" dirty="0">
                <a:solidFill>
                  <a:srgbClr val="00B050"/>
                </a:solidFill>
              </a:rPr>
              <a:t>Cheaper to run one big data </a:t>
            </a:r>
            <a:br>
              <a:rPr lang="en-US" dirty="0">
                <a:solidFill>
                  <a:srgbClr val="00B050"/>
                </a:solidFill>
              </a:rPr>
            </a:br>
            <a:r>
              <a:rPr lang="en-US" dirty="0">
                <a:solidFill>
                  <a:srgbClr val="00B050"/>
                </a:solidFill>
              </a:rPr>
              <a:t>center than many small ones</a:t>
            </a:r>
          </a:p>
          <a:p>
            <a:endParaRPr lang="en-US" dirty="0">
              <a:solidFill>
                <a:srgbClr val="00B050"/>
              </a:solidFill>
            </a:endParaRPr>
          </a:p>
          <a:p>
            <a:r>
              <a:rPr lang="en-US" dirty="0">
                <a:solidFill>
                  <a:srgbClr val="00B050"/>
                </a:solidFill>
              </a:rPr>
              <a:t>High utilization!</a:t>
            </a:r>
          </a:p>
          <a:p>
            <a:endParaRPr lang="en-US" dirty="0">
              <a:solidFill>
                <a:srgbClr val="00B050"/>
              </a:solidFill>
            </a:endParaRPr>
          </a:p>
          <a:p>
            <a:r>
              <a:rPr lang="en-US" dirty="0">
                <a:solidFill>
                  <a:srgbClr val="00B050"/>
                </a:solidFill>
              </a:rPr>
              <a:t>No investment in data </a:t>
            </a:r>
            <a:r>
              <a:rPr lang="en-US" dirty="0" smtClean="0">
                <a:solidFill>
                  <a:srgbClr val="00B050"/>
                </a:solidFill>
              </a:rPr>
              <a:t>center; pay-as-you-go </a:t>
            </a:r>
            <a:r>
              <a:rPr lang="en-US" dirty="0">
                <a:solidFill>
                  <a:srgbClr val="00B050"/>
                </a:solidFill>
              </a:rPr>
              <a:t>model</a:t>
            </a:r>
          </a:p>
          <a:p>
            <a:endParaRPr lang="en-US" dirty="0" smtClean="0">
              <a:solidFill>
                <a:srgbClr val="00B050"/>
              </a:solidFill>
            </a:endParaRPr>
          </a:p>
          <a:p>
            <a:endParaRPr lang="en-US" dirty="0">
              <a:solidFill>
                <a:srgbClr val="00B050"/>
              </a:solidFill>
            </a:endParaRPr>
          </a:p>
          <a:p>
            <a:r>
              <a:rPr lang="en-US" dirty="0">
                <a:solidFill>
                  <a:srgbClr val="00B050"/>
                </a:solidFill>
              </a:rPr>
              <a:t>Thousands of computers available on demand; add</a:t>
            </a:r>
            <a:br>
              <a:rPr lang="en-US" dirty="0">
                <a:solidFill>
                  <a:srgbClr val="00B050"/>
                </a:solidFill>
              </a:rPr>
            </a:br>
            <a:r>
              <a:rPr lang="en-US" dirty="0">
                <a:solidFill>
                  <a:srgbClr val="00B050"/>
                </a:solidFill>
              </a:rPr>
              <a:t>more within </a:t>
            </a:r>
            <a:r>
              <a:rPr lang="en-US" dirty="0" smtClean="0">
                <a:solidFill>
                  <a:srgbClr val="00B050"/>
                </a:solidFill>
              </a:rPr>
              <a:t>seconds</a:t>
            </a:r>
            <a:endParaRPr lang="en-US" dirty="0">
              <a:solidFill>
                <a:srgbClr val="00B050"/>
              </a:solidFill>
            </a:endParaRPr>
          </a:p>
        </p:txBody>
      </p:sp>
      <p:sp>
        <p:nvSpPr>
          <p:cNvPr id="2" name="Title 1"/>
          <p:cNvSpPr>
            <a:spLocks noGrp="1"/>
          </p:cNvSpPr>
          <p:nvPr>
            <p:ph type="title"/>
          </p:nvPr>
        </p:nvSpPr>
        <p:spPr/>
        <p:txBody>
          <a:bodyPr/>
          <a:lstStyle/>
          <a:p>
            <a:r>
              <a:rPr lang="en-US" smtClean="0"/>
              <a:t>Why is this a good thing?</a:t>
            </a:r>
            <a:endParaRPr lang="en-US"/>
          </a:p>
        </p:txBody>
      </p:sp>
      <p:sp>
        <p:nvSpPr>
          <p:cNvPr id="8" name="Content Placeholder 2"/>
          <p:cNvSpPr txBox="1">
            <a:spLocks/>
          </p:cNvSpPr>
          <p:nvPr/>
        </p:nvSpPr>
        <p:spPr bwMode="auto">
          <a:xfrm>
            <a:off x="1571626" y="1285877"/>
            <a:ext cx="3171824" cy="46672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defTabSz="914400" rtl="0" eaLnBrk="1" fontAlgn="base" latinLnBrk="0" hangingPunct="1">
              <a:lnSpc>
                <a:spcPct val="100000"/>
              </a:lnSpc>
              <a:spcBef>
                <a:spcPct val="20000"/>
              </a:spcBef>
              <a:spcAft>
                <a:spcPct val="0"/>
              </a:spcAft>
              <a:buClr>
                <a:schemeClr val="folHlink"/>
              </a:buClr>
              <a:buSzPct val="60000"/>
              <a:tabLst/>
              <a:defRPr/>
            </a:pPr>
            <a:r>
              <a:rPr kumimoji="0" lang="en-US" sz="2400" b="0" i="0" u="none" strike="noStrike" kern="0" cap="none" spc="0" normalizeH="0" baseline="0" noProof="0" dirty="0" smtClean="0">
                <a:ln>
                  <a:noFill/>
                </a:ln>
                <a:solidFill>
                  <a:srgbClr val="00B050"/>
                </a:solidFill>
                <a:effectLst/>
                <a:uLnTx/>
                <a:uFillTx/>
                <a:latin typeface="+mn-lt"/>
              </a:rPr>
              <a:t>Electricity</a:t>
            </a:r>
          </a:p>
        </p:txBody>
      </p:sp>
      <p:sp>
        <p:nvSpPr>
          <p:cNvPr id="9" name="Content Placeholder 2"/>
          <p:cNvSpPr txBox="1">
            <a:spLocks/>
          </p:cNvSpPr>
          <p:nvPr/>
        </p:nvSpPr>
        <p:spPr bwMode="auto">
          <a:xfrm>
            <a:off x="5543551" y="1285877"/>
            <a:ext cx="3171824" cy="46672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marR="0" lvl="0" indent="-342900" defTabSz="914400" rtl="0" eaLnBrk="1" fontAlgn="base" latinLnBrk="0" hangingPunct="1">
              <a:lnSpc>
                <a:spcPct val="100000"/>
              </a:lnSpc>
              <a:spcBef>
                <a:spcPct val="20000"/>
              </a:spcBef>
              <a:spcAft>
                <a:spcPct val="0"/>
              </a:spcAft>
              <a:buClr>
                <a:schemeClr val="folHlink"/>
              </a:buClr>
              <a:buSzPct val="60000"/>
              <a:tabLst/>
              <a:defRPr/>
            </a:pPr>
            <a:r>
              <a:rPr kumimoji="0" lang="en-US" sz="2400" b="0" i="0" u="none" strike="noStrike" kern="0" cap="none" spc="0" normalizeH="0" baseline="0" noProof="0" dirty="0" smtClean="0">
                <a:ln>
                  <a:noFill/>
                </a:ln>
                <a:solidFill>
                  <a:srgbClr val="00B050"/>
                </a:solidFill>
                <a:effectLst/>
                <a:uLnTx/>
                <a:uFillTx/>
                <a:latin typeface="+mn-lt"/>
              </a:rPr>
              <a:t>Computing</a:t>
            </a:r>
          </a:p>
        </p:txBody>
      </p:sp>
      <p:grpSp>
        <p:nvGrpSpPr>
          <p:cNvPr id="10" name="Group 39"/>
          <p:cNvGrpSpPr>
            <a:grpSpLocks/>
          </p:cNvGrpSpPr>
          <p:nvPr/>
        </p:nvGrpSpPr>
        <p:grpSpPr bwMode="auto">
          <a:xfrm>
            <a:off x="6689728" y="619125"/>
            <a:ext cx="902454" cy="604836"/>
            <a:chOff x="6737140" y="2633668"/>
            <a:chExt cx="1940138" cy="1300162"/>
          </a:xfrm>
        </p:grpSpPr>
        <p:sp>
          <p:nvSpPr>
            <p:cNvPr id="11" name="Cloud"/>
            <p:cNvSpPr>
              <a:spLocks noChangeAspect="1" noEditPoints="1" noChangeArrowheads="1"/>
            </p:cNvSpPr>
            <p:nvPr/>
          </p:nvSpPr>
          <p:spPr bwMode="auto">
            <a:xfrm rot="268469">
              <a:off x="6737140" y="2633668"/>
              <a:ext cx="1940138" cy="130016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noFill/>
              <a:miter lim="800000"/>
              <a:headEnd/>
              <a:tailEnd/>
            </a:ln>
            <a:effectLst>
              <a:outerShdw blurRad="50800" dist="50800" dir="2700000" algn="tl" rotWithShape="0">
                <a:prstClr val="black">
                  <a:alpha val="40000"/>
                </a:prstClr>
              </a:outerShdw>
            </a:effectLst>
          </p:spPr>
          <p:txBody>
            <a:bodyPr/>
            <a:lstStyle/>
            <a:p>
              <a:pPr algn="ctr">
                <a:spcBef>
                  <a:spcPct val="20000"/>
                </a:spcBef>
                <a:buClr>
                  <a:schemeClr val="hlink"/>
                </a:buClr>
                <a:buSzPct val="55000"/>
                <a:buFont typeface="Wingdings" pitchFamily="2" charset="2"/>
                <a:buNone/>
                <a:defRPr/>
              </a:pPr>
              <a:endParaRPr lang="en-US">
                <a:cs typeface="+mn-cs"/>
              </a:endParaRPr>
            </a:p>
          </p:txBody>
        </p:sp>
        <p:pic>
          <p:nvPicPr>
            <p:cNvPr id="12" name="Picture 51" descr="MCj04316160000[1]"/>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747003" y="2882904"/>
              <a:ext cx="736600" cy="736600"/>
            </a:xfrm>
            <a:prstGeom prst="rect">
              <a:avLst/>
            </a:prstGeom>
            <a:noFill/>
            <a:ln w="9525">
              <a:noFill/>
              <a:miter lim="800000"/>
              <a:headEnd/>
              <a:tailEnd/>
            </a:ln>
          </p:spPr>
        </p:pic>
        <p:pic>
          <p:nvPicPr>
            <p:cNvPr id="13" name="Picture 51" descr="MCj04316160000[1]"/>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356478" y="2892429"/>
              <a:ext cx="736600" cy="736600"/>
            </a:xfrm>
            <a:prstGeom prst="rect">
              <a:avLst/>
            </a:prstGeom>
            <a:noFill/>
            <a:ln w="9525">
              <a:noFill/>
              <a:miter lim="800000"/>
              <a:headEnd/>
              <a:tailEnd/>
            </a:ln>
          </p:spPr>
        </p:pic>
        <p:pic>
          <p:nvPicPr>
            <p:cNvPr id="14" name="Picture 51" descr="MCj04316160000[1]"/>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965952" y="2901954"/>
              <a:ext cx="736600" cy="736600"/>
            </a:xfrm>
            <a:prstGeom prst="rect">
              <a:avLst/>
            </a:prstGeom>
            <a:noFill/>
            <a:ln w="9525">
              <a:noFill/>
              <a:miter lim="800000"/>
              <a:headEnd/>
              <a:tailEnd/>
            </a:ln>
          </p:spPr>
        </p:pic>
      </p:grpSp>
      <p:sp>
        <p:nvSpPr>
          <p:cNvPr id="15" name="Slide Number Placeholder 14"/>
          <p:cNvSpPr>
            <a:spLocks noGrp="1"/>
          </p:cNvSpPr>
          <p:nvPr>
            <p:ph type="sldNum" sz="quarter" idx="12"/>
          </p:nvPr>
        </p:nvSpPr>
        <p:spPr/>
        <p:txBody>
          <a:bodyPr/>
          <a:lstStyle/>
          <a:p>
            <a:pPr>
              <a:defRPr/>
            </a:pPr>
            <a:fld id="{6E200562-6296-9E41-94C7-4DAE5BF4E447}" type="slidenum">
              <a:rPr lang="en-US" smtClean="0"/>
              <a:pPr>
                <a:defRPr/>
              </a:pPr>
              <a:t>28</a:t>
            </a:fld>
            <a:endParaRPr lang="en-US"/>
          </a:p>
        </p:txBody>
      </p:sp>
    </p:spTree>
    <p:extLst>
      <p:ext uri="{BB962C8B-B14F-4D97-AF65-F5344CB8AC3E}">
        <p14:creationId xmlns:p14="http://schemas.microsoft.com/office/powerpoint/2010/main" val="29751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xEl>
                                              <p:pRg st="1" end="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xEl>
                                              <p:pRg st="3" end="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
                                            <p:txEl>
                                              <p:pRg st="5" end="5"/>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uiExpand="1" build="p"/>
      <p:bldP spid="8"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9963" y="304800"/>
            <a:ext cx="7793037" cy="990600"/>
          </a:xfrm>
          <a:prstGeom prst="rect">
            <a:avLst/>
          </a:prstGeom>
        </p:spPr>
        <p:txBody>
          <a:bodyPr/>
          <a:lstStyle/>
          <a:p>
            <a:r>
              <a:rPr lang="en-US" smtClean="0"/>
              <a:t>What is cloud computing?</a:t>
            </a:r>
            <a:endParaRPr lang="en-US"/>
          </a:p>
        </p:txBody>
      </p:sp>
      <p:sp>
        <p:nvSpPr>
          <p:cNvPr id="7" name="TextBox 6"/>
          <p:cNvSpPr txBox="1"/>
          <p:nvPr/>
        </p:nvSpPr>
        <p:spPr>
          <a:xfrm rot="16200000">
            <a:off x="7203087" y="3025756"/>
            <a:ext cx="3666388" cy="215444"/>
          </a:xfrm>
          <a:prstGeom prst="rect">
            <a:avLst/>
          </a:prstGeom>
          <a:noFill/>
        </p:spPr>
        <p:txBody>
          <a:bodyPr wrap="none" rtlCol="0">
            <a:spAutoFit/>
          </a:bodyPr>
          <a:lstStyle/>
          <a:p>
            <a:r>
              <a:rPr lang="en-US" sz="800" b="0" dirty="0">
                <a:latin typeface="+mn-lt"/>
              </a:rPr>
              <a:t>http://</a:t>
            </a:r>
            <a:r>
              <a:rPr lang="en-US" sz="800" b="0" dirty="0" err="1">
                <a:latin typeface="+mn-lt"/>
              </a:rPr>
              <a:t>geekandpoke.typepad.com</a:t>
            </a:r>
            <a:r>
              <a:rPr lang="en-US" sz="800" b="0" dirty="0">
                <a:latin typeface="+mn-lt"/>
              </a:rPr>
              <a:t>/</a:t>
            </a:r>
            <a:r>
              <a:rPr lang="en-US" sz="800" b="0" dirty="0" err="1">
                <a:latin typeface="+mn-lt"/>
              </a:rPr>
              <a:t>geekandpoke</a:t>
            </a:r>
            <a:r>
              <a:rPr lang="en-US" sz="800" b="0" dirty="0">
                <a:latin typeface="+mn-lt"/>
              </a:rPr>
              <a:t>/images/2008/05/16/se17.jpg</a:t>
            </a:r>
          </a:p>
        </p:txBody>
      </p:sp>
      <p:pic>
        <p:nvPicPr>
          <p:cNvPr id="8" name="Picture 7"/>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1916856" y="1641496"/>
            <a:ext cx="5630763" cy="4750072"/>
          </a:xfrm>
          <a:prstGeom prst="rect">
            <a:avLst/>
          </a:prstGeom>
        </p:spPr>
      </p:pic>
      <p:sp>
        <p:nvSpPr>
          <p:cNvPr id="3" name="Slide Number Placeholder 2"/>
          <p:cNvSpPr>
            <a:spLocks noGrp="1"/>
          </p:cNvSpPr>
          <p:nvPr>
            <p:ph type="sldNum" sz="quarter" idx="12"/>
          </p:nvPr>
        </p:nvSpPr>
        <p:spPr/>
        <p:txBody>
          <a:bodyPr/>
          <a:lstStyle/>
          <a:p>
            <a:pPr>
              <a:defRPr/>
            </a:pPr>
            <a:fld id="{729111C5-E04E-4942-8174-12BB645D56A6}" type="slidenum">
              <a:rPr lang="en-US" smtClean="0"/>
              <a:pPr>
                <a:defRPr/>
              </a:pPr>
              <a:t>29</a:t>
            </a:fld>
            <a:endParaRPr lang="en-US"/>
          </a:p>
        </p:txBody>
      </p:sp>
    </p:spTree>
    <p:extLst>
      <p:ext uri="{BB962C8B-B14F-4D97-AF65-F5344CB8AC3E}">
        <p14:creationId xmlns:p14="http://schemas.microsoft.com/office/powerpoint/2010/main" val="456058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Computing at scale</a:t>
            </a:r>
          </a:p>
          <a:p>
            <a:pPr lvl="1"/>
            <a:r>
              <a:rPr lang="en-US" dirty="0" smtClean="0"/>
              <a:t>The need for scalability; scale of current services</a:t>
            </a:r>
          </a:p>
          <a:p>
            <a:pPr lvl="1"/>
            <a:r>
              <a:rPr lang="en-US" dirty="0" smtClean="0"/>
              <a:t>Scaling up: From PCs to data centers</a:t>
            </a:r>
          </a:p>
          <a:p>
            <a:pPr lvl="1"/>
            <a:r>
              <a:rPr lang="en-US" dirty="0" smtClean="0"/>
              <a:t>Problems with 'classical' scaling techniques </a:t>
            </a:r>
            <a:br>
              <a:rPr lang="en-US" dirty="0" smtClean="0"/>
            </a:br>
            <a:endParaRPr lang="en-US" dirty="0" smtClean="0"/>
          </a:p>
          <a:p>
            <a:r>
              <a:rPr lang="en-US" dirty="0" smtClean="0"/>
              <a:t>Utility computing and cloud computing</a:t>
            </a:r>
          </a:p>
          <a:p>
            <a:pPr lvl="1"/>
            <a:r>
              <a:rPr lang="en-US" dirty="0" smtClean="0"/>
              <a:t>What are utility computing and cloud computing?</a:t>
            </a:r>
          </a:p>
          <a:p>
            <a:pPr lvl="1"/>
            <a:r>
              <a:rPr lang="en-US" dirty="0" smtClean="0"/>
              <a:t>What </a:t>
            </a:r>
            <a:r>
              <a:rPr lang="en-US" dirty="0" smtClean="0"/>
              <a:t>kinds of clouds exist today?</a:t>
            </a:r>
          </a:p>
          <a:p>
            <a:pPr lvl="1"/>
            <a:r>
              <a:rPr lang="en-US" dirty="0" smtClean="0"/>
              <a:t>What kinds of applications run on the cloud</a:t>
            </a:r>
            <a:r>
              <a:rPr lang="en-US" dirty="0" smtClean="0"/>
              <a:t>?</a:t>
            </a:r>
            <a:endParaRPr lang="en-US" dirty="0" smtClean="0"/>
          </a:p>
        </p:txBody>
      </p:sp>
      <p:sp>
        <p:nvSpPr>
          <p:cNvPr id="2" name="Title 1"/>
          <p:cNvSpPr>
            <a:spLocks noGrp="1"/>
          </p:cNvSpPr>
          <p:nvPr>
            <p:ph type="title"/>
          </p:nvPr>
        </p:nvSpPr>
        <p:spPr/>
        <p:txBody>
          <a:bodyPr/>
          <a:lstStyle/>
          <a:p>
            <a:r>
              <a:rPr lang="en-US" dirty="0" smtClean="0"/>
              <a:t>Cloud computing</a:t>
            </a:r>
            <a:endParaRPr lang="en-US" dirty="0"/>
          </a:p>
        </p:txBody>
      </p:sp>
      <p:sp>
        <p:nvSpPr>
          <p:cNvPr id="6" name="Slide Number Placeholder 5"/>
          <p:cNvSpPr>
            <a:spLocks noGrp="1"/>
          </p:cNvSpPr>
          <p:nvPr>
            <p:ph type="sldNum" sz="quarter" idx="12"/>
          </p:nvPr>
        </p:nvSpPr>
        <p:spPr/>
        <p:txBody>
          <a:bodyPr/>
          <a:lstStyle/>
          <a:p>
            <a:pPr>
              <a:defRPr/>
            </a:pPr>
            <a:fld id="{729111C5-E04E-4942-8174-12BB645D56A6}" type="slidenum">
              <a:rPr lang="en-US" smtClean="0"/>
              <a:pPr>
                <a:defRPr/>
              </a:pPr>
              <a:t>3</a:t>
            </a:fld>
            <a:endParaRPr lang="en-US"/>
          </a:p>
        </p:txBody>
      </p:sp>
    </p:spTree>
    <p:extLst>
      <p:ext uri="{BB962C8B-B14F-4D97-AF65-F5344CB8AC3E}">
        <p14:creationId xmlns:p14="http://schemas.microsoft.com/office/powerpoint/2010/main" val="179966047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is cloud computing?</a:t>
            </a:r>
            <a:endParaRPr lang="en-US"/>
          </a:p>
        </p:txBody>
      </p:sp>
      <p:sp>
        <p:nvSpPr>
          <p:cNvPr id="8" name="TextBox 7"/>
          <p:cNvSpPr txBox="1"/>
          <p:nvPr/>
        </p:nvSpPr>
        <p:spPr>
          <a:xfrm>
            <a:off x="152400" y="1952625"/>
            <a:ext cx="8762999" cy="2154436"/>
          </a:xfrm>
          <a:prstGeom prst="rect">
            <a:avLst/>
          </a:prstGeom>
          <a:noFill/>
        </p:spPr>
        <p:txBody>
          <a:bodyPr wrap="square" rtlCol="0">
            <a:spAutoFit/>
          </a:bodyPr>
          <a:lstStyle/>
          <a:p>
            <a:pPr algn="l"/>
            <a:r>
              <a:rPr lang="en-US" sz="2400" b="0" dirty="0" smtClean="0">
                <a:latin typeface="+mn-lt"/>
              </a:rPr>
              <a:t>The interesting thing about Cloud Computing is that we've </a:t>
            </a:r>
            <a:br>
              <a:rPr lang="en-US" sz="2400" b="0" dirty="0" smtClean="0">
                <a:latin typeface="+mn-lt"/>
              </a:rPr>
            </a:br>
            <a:r>
              <a:rPr lang="en-US" sz="2400" b="0" dirty="0" smtClean="0">
                <a:latin typeface="+mn-lt"/>
              </a:rPr>
              <a:t>redefined Cloud Computing to include everything that we </a:t>
            </a:r>
            <a:br>
              <a:rPr lang="en-US" sz="2400" b="0" dirty="0" smtClean="0">
                <a:latin typeface="+mn-lt"/>
              </a:rPr>
            </a:br>
            <a:r>
              <a:rPr lang="en-US" sz="2400" b="0" dirty="0" smtClean="0">
                <a:latin typeface="+mn-lt"/>
              </a:rPr>
              <a:t>already do.... I don't understand what we would do differently </a:t>
            </a:r>
            <a:br>
              <a:rPr lang="en-US" sz="2400" b="0" dirty="0" smtClean="0">
                <a:latin typeface="+mn-lt"/>
              </a:rPr>
            </a:br>
            <a:r>
              <a:rPr lang="en-US" sz="2400" b="0" dirty="0" smtClean="0">
                <a:latin typeface="+mn-lt"/>
              </a:rPr>
              <a:t>in the light of Cloud Computing other than change the </a:t>
            </a:r>
            <a:br>
              <a:rPr lang="en-US" sz="2400" b="0" dirty="0" smtClean="0">
                <a:latin typeface="+mn-lt"/>
              </a:rPr>
            </a:br>
            <a:r>
              <a:rPr lang="en-US" sz="2400" b="0" dirty="0" smtClean="0">
                <a:latin typeface="+mn-lt"/>
              </a:rPr>
              <a:t>wording of some of our ads.</a:t>
            </a:r>
            <a:r>
              <a:rPr lang="en-US" sz="1400" b="0" dirty="0" smtClean="0">
                <a:latin typeface="+mn-lt"/>
              </a:rPr>
              <a:t/>
            </a:r>
            <a:br>
              <a:rPr lang="en-US" sz="1400" b="0" dirty="0" smtClean="0">
                <a:latin typeface="+mn-lt"/>
              </a:rPr>
            </a:br>
            <a:r>
              <a:rPr lang="en-US" sz="1400" b="0" dirty="0" smtClean="0">
                <a:latin typeface="+mn-lt"/>
              </a:rPr>
              <a:t>                                                   Larry Ellison, quoted in the Wall Street Journal, September 26, 2008</a:t>
            </a:r>
            <a:endParaRPr lang="en-US" sz="1400" b="0" dirty="0">
              <a:latin typeface="+mn-lt"/>
            </a:endParaRPr>
          </a:p>
        </p:txBody>
      </p:sp>
      <p:sp>
        <p:nvSpPr>
          <p:cNvPr id="9" name="TextBox 8"/>
          <p:cNvSpPr txBox="1"/>
          <p:nvPr/>
        </p:nvSpPr>
        <p:spPr>
          <a:xfrm>
            <a:off x="152400" y="4305300"/>
            <a:ext cx="8762999" cy="1415772"/>
          </a:xfrm>
          <a:prstGeom prst="rect">
            <a:avLst/>
          </a:prstGeom>
          <a:noFill/>
        </p:spPr>
        <p:txBody>
          <a:bodyPr wrap="square" rtlCol="0">
            <a:spAutoFit/>
          </a:bodyPr>
          <a:lstStyle/>
          <a:p>
            <a:pPr algn="l"/>
            <a:r>
              <a:rPr lang="en-US" sz="2400" b="0" dirty="0" smtClean="0">
                <a:latin typeface="+mn-lt"/>
              </a:rPr>
              <a:t>A lot of people are jumping on the [cloud] bandwagon, but</a:t>
            </a:r>
            <a:br>
              <a:rPr lang="en-US" sz="2400" b="0" dirty="0" smtClean="0">
                <a:latin typeface="+mn-lt"/>
              </a:rPr>
            </a:br>
            <a:r>
              <a:rPr lang="en-US" sz="2400" b="0" dirty="0" smtClean="0">
                <a:latin typeface="+mn-lt"/>
              </a:rPr>
              <a:t>I have not heard two people say the same thing about it.</a:t>
            </a:r>
            <a:br>
              <a:rPr lang="en-US" sz="2400" b="0" dirty="0" smtClean="0">
                <a:latin typeface="+mn-lt"/>
              </a:rPr>
            </a:br>
            <a:r>
              <a:rPr lang="en-US" sz="2400" b="0" dirty="0" smtClean="0">
                <a:latin typeface="+mn-lt"/>
              </a:rPr>
              <a:t>There are multiple definitions out there of "the cloud".</a:t>
            </a:r>
            <a:r>
              <a:rPr lang="en-US" sz="1400" b="0" dirty="0" smtClean="0">
                <a:latin typeface="+mn-lt"/>
              </a:rPr>
              <a:t/>
            </a:r>
            <a:br>
              <a:rPr lang="en-US" sz="1400" b="0" dirty="0" smtClean="0">
                <a:latin typeface="+mn-lt"/>
              </a:rPr>
            </a:br>
            <a:r>
              <a:rPr lang="en-US" sz="1400" b="0" dirty="0" smtClean="0">
                <a:latin typeface="+mn-lt"/>
              </a:rPr>
              <a:t>                                                            Andy Isherwood, quoted in </a:t>
            </a:r>
            <a:r>
              <a:rPr lang="en-US" sz="1400" b="0" dirty="0" err="1" smtClean="0">
                <a:latin typeface="+mn-lt"/>
              </a:rPr>
              <a:t>ZDnet</a:t>
            </a:r>
            <a:r>
              <a:rPr lang="en-US" sz="1400" b="0" dirty="0" smtClean="0">
                <a:latin typeface="+mn-lt"/>
              </a:rPr>
              <a:t> News, December 11, 2008</a:t>
            </a:r>
            <a:endParaRPr lang="en-US" sz="1400" b="0" dirty="0">
              <a:latin typeface="+mn-lt"/>
            </a:endParaRPr>
          </a:p>
        </p:txBody>
      </p:sp>
      <p:sp>
        <p:nvSpPr>
          <p:cNvPr id="3" name="Slide Number Placeholder 2"/>
          <p:cNvSpPr>
            <a:spLocks noGrp="1"/>
          </p:cNvSpPr>
          <p:nvPr>
            <p:ph type="sldNum" sz="quarter" idx="12"/>
          </p:nvPr>
        </p:nvSpPr>
        <p:spPr/>
        <p:txBody>
          <a:bodyPr/>
          <a:lstStyle/>
          <a:p>
            <a:pPr>
              <a:defRPr/>
            </a:pPr>
            <a:fld id="{729111C5-E04E-4942-8174-12BB645D56A6}" type="slidenum">
              <a:rPr lang="en-US" smtClean="0"/>
              <a:pPr>
                <a:defRPr/>
              </a:pPr>
              <a:t>30</a:t>
            </a:fld>
            <a:endParaRPr lang="en-US"/>
          </a:p>
        </p:txBody>
      </p:sp>
    </p:spTree>
    <p:extLst>
      <p:ext uri="{BB962C8B-B14F-4D97-AF65-F5344CB8AC3E}">
        <p14:creationId xmlns:p14="http://schemas.microsoft.com/office/powerpoint/2010/main" val="599485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So what is it, really?</a:t>
            </a:r>
            <a:endParaRPr lang="en-US"/>
          </a:p>
        </p:txBody>
      </p:sp>
      <p:sp>
        <p:nvSpPr>
          <p:cNvPr id="3" name="Content Placeholder 2"/>
          <p:cNvSpPr>
            <a:spLocks noGrp="1"/>
          </p:cNvSpPr>
          <p:nvPr>
            <p:ph idx="1"/>
          </p:nvPr>
        </p:nvSpPr>
        <p:spPr>
          <a:xfrm>
            <a:off x="152400" y="1544638"/>
            <a:ext cx="8610600" cy="4856162"/>
          </a:xfrm>
        </p:spPr>
        <p:txBody>
          <a:bodyPr/>
          <a:lstStyle/>
          <a:p>
            <a:r>
              <a:rPr lang="en-US" dirty="0" smtClean="0"/>
              <a:t>According to NIST:</a:t>
            </a:r>
          </a:p>
          <a:p>
            <a:endParaRPr lang="en-US" dirty="0" smtClean="0"/>
          </a:p>
          <a:p>
            <a:endParaRPr lang="en-US" dirty="0" smtClean="0"/>
          </a:p>
          <a:p>
            <a:endParaRPr lang="en-US" dirty="0" smtClean="0"/>
          </a:p>
          <a:p>
            <a:endParaRPr lang="en-US" dirty="0" smtClean="0"/>
          </a:p>
          <a:p>
            <a:endParaRPr lang="en-US" dirty="0" smtClean="0"/>
          </a:p>
          <a:p>
            <a:r>
              <a:rPr lang="en-US" dirty="0" smtClean="0"/>
              <a:t>Essential characteristics:</a:t>
            </a:r>
          </a:p>
          <a:p>
            <a:pPr lvl="1"/>
            <a:r>
              <a:rPr lang="en-US" dirty="0" smtClean="0"/>
              <a:t>On-demand self service</a:t>
            </a:r>
          </a:p>
          <a:p>
            <a:pPr lvl="1"/>
            <a:r>
              <a:rPr lang="en-US" dirty="0" smtClean="0"/>
              <a:t>Broad network access</a:t>
            </a:r>
          </a:p>
          <a:p>
            <a:pPr lvl="1"/>
            <a:r>
              <a:rPr lang="en-US" dirty="0" smtClean="0"/>
              <a:t>Resource pooling</a:t>
            </a:r>
          </a:p>
          <a:p>
            <a:pPr lvl="1"/>
            <a:r>
              <a:rPr lang="en-US" dirty="0" smtClean="0"/>
              <a:t>Rapid elasticity</a:t>
            </a:r>
          </a:p>
          <a:p>
            <a:pPr lvl="1"/>
            <a:r>
              <a:rPr lang="en-US" dirty="0" smtClean="0"/>
              <a:t>Measured service</a:t>
            </a:r>
            <a:endParaRPr lang="en-US" dirty="0"/>
          </a:p>
        </p:txBody>
      </p:sp>
      <p:sp>
        <p:nvSpPr>
          <p:cNvPr id="6" name="TextBox 5"/>
          <p:cNvSpPr txBox="1"/>
          <p:nvPr/>
        </p:nvSpPr>
        <p:spPr>
          <a:xfrm>
            <a:off x="427383" y="2065269"/>
            <a:ext cx="8335617" cy="1631216"/>
          </a:xfrm>
          <a:prstGeom prst="rect">
            <a:avLst/>
          </a:prstGeom>
          <a:noFill/>
        </p:spPr>
        <p:txBody>
          <a:bodyPr wrap="square" rtlCol="0">
            <a:spAutoFit/>
          </a:bodyPr>
          <a:lstStyle/>
          <a:p>
            <a:pPr algn="l"/>
            <a:r>
              <a:rPr lang="en-US" dirty="0" smtClean="0">
                <a:latin typeface="+mn-lt"/>
              </a:rPr>
              <a:t>Cloud computing is a model for enabling convenient, </a:t>
            </a:r>
            <a:r>
              <a:rPr lang="en-US" dirty="0" smtClean="0">
                <a:latin typeface="+mn-lt"/>
              </a:rPr>
              <a:t>on-demand </a:t>
            </a:r>
            <a:r>
              <a:rPr lang="en-US" dirty="0" smtClean="0">
                <a:latin typeface="+mn-lt"/>
              </a:rPr>
              <a:t>network access to a shared pool of configurable </a:t>
            </a:r>
            <a:r>
              <a:rPr lang="en-US" dirty="0" smtClean="0">
                <a:latin typeface="+mn-lt"/>
              </a:rPr>
              <a:t>computing </a:t>
            </a:r>
            <a:r>
              <a:rPr lang="en-US" dirty="0" smtClean="0">
                <a:latin typeface="+mn-lt"/>
              </a:rPr>
              <a:t>resources (e.g., networks, servers, storage, </a:t>
            </a:r>
            <a:r>
              <a:rPr lang="en-US" dirty="0" smtClean="0">
                <a:latin typeface="+mn-lt"/>
              </a:rPr>
              <a:t>applications</a:t>
            </a:r>
            <a:r>
              <a:rPr lang="en-US" dirty="0" smtClean="0">
                <a:latin typeface="+mn-lt"/>
              </a:rPr>
              <a:t>, and services) that can be rapidly provisioned </a:t>
            </a:r>
            <a:r>
              <a:rPr lang="en-US" dirty="0" smtClean="0">
                <a:latin typeface="+mn-lt"/>
              </a:rPr>
              <a:t>and </a:t>
            </a:r>
            <a:r>
              <a:rPr lang="en-US" dirty="0" smtClean="0">
                <a:latin typeface="+mn-lt"/>
              </a:rPr>
              <a:t>released with minimal management effort or </a:t>
            </a:r>
            <a:r>
              <a:rPr lang="en-US" dirty="0" smtClean="0">
                <a:latin typeface="+mn-lt"/>
              </a:rPr>
              <a:t>service </a:t>
            </a:r>
            <a:r>
              <a:rPr lang="en-US" dirty="0" smtClean="0">
                <a:latin typeface="+mn-lt"/>
              </a:rPr>
              <a:t>provider </a:t>
            </a:r>
            <a:r>
              <a:rPr lang="en-US" dirty="0" smtClean="0">
                <a:latin typeface="+mn-lt"/>
              </a:rPr>
              <a:t>interaction</a:t>
            </a:r>
            <a:endParaRPr lang="en-US" dirty="0">
              <a:latin typeface="+mn-lt"/>
            </a:endParaRPr>
          </a:p>
        </p:txBody>
      </p:sp>
      <p:sp>
        <p:nvSpPr>
          <p:cNvPr id="7" name="Slide Number Placeholder 6"/>
          <p:cNvSpPr>
            <a:spLocks noGrp="1"/>
          </p:cNvSpPr>
          <p:nvPr>
            <p:ph type="sldNum" sz="quarter" idx="12"/>
          </p:nvPr>
        </p:nvSpPr>
        <p:spPr/>
        <p:txBody>
          <a:bodyPr/>
          <a:lstStyle/>
          <a:p>
            <a:pPr>
              <a:defRPr/>
            </a:pPr>
            <a:fld id="{729111C5-E04E-4942-8174-12BB645D56A6}" type="slidenum">
              <a:rPr lang="en-US" smtClean="0"/>
              <a:pPr>
                <a:defRPr/>
              </a:pPr>
              <a:t>31</a:t>
            </a:fld>
            <a:endParaRPr lang="en-US"/>
          </a:p>
        </p:txBody>
      </p:sp>
    </p:spTree>
    <p:extLst>
      <p:ext uri="{BB962C8B-B14F-4D97-AF65-F5344CB8AC3E}">
        <p14:creationId xmlns:p14="http://schemas.microsoft.com/office/powerpoint/2010/main" val="1698825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smtClean="0"/>
              <a:t>Utility computing</a:t>
            </a:r>
          </a:p>
          <a:p>
            <a:pPr lvl="1"/>
            <a:r>
              <a:rPr lang="en-US" dirty="0" smtClean="0"/>
              <a:t>The service being sold by a cloud</a:t>
            </a:r>
          </a:p>
          <a:p>
            <a:pPr lvl="1"/>
            <a:r>
              <a:rPr lang="en-US" dirty="0" smtClean="0"/>
              <a:t>Focuses on the business model (pay-as-you-go), similar to classical utility companies</a:t>
            </a:r>
          </a:p>
          <a:p>
            <a:pPr lvl="1"/>
            <a:endParaRPr lang="en-US" dirty="0" smtClean="0"/>
          </a:p>
          <a:p>
            <a:r>
              <a:rPr lang="en-US" dirty="0" smtClean="0"/>
              <a:t>The Web</a:t>
            </a:r>
          </a:p>
          <a:p>
            <a:pPr lvl="1"/>
            <a:r>
              <a:rPr lang="en-US" dirty="0" smtClean="0"/>
              <a:t>The Internet’s information sharing model</a:t>
            </a:r>
          </a:p>
          <a:p>
            <a:pPr lvl="1"/>
            <a:r>
              <a:rPr lang="en-US" dirty="0" smtClean="0"/>
              <a:t>Some web services run on clouds, but not all</a:t>
            </a:r>
          </a:p>
          <a:p>
            <a:pPr lvl="1"/>
            <a:endParaRPr lang="en-US" dirty="0" smtClean="0"/>
          </a:p>
          <a:p>
            <a:r>
              <a:rPr lang="en-US" dirty="0" smtClean="0"/>
              <a:t>The Internet</a:t>
            </a:r>
          </a:p>
          <a:p>
            <a:pPr lvl="1"/>
            <a:r>
              <a:rPr lang="en-US" dirty="0" smtClean="0"/>
              <a:t>A network of networks</a:t>
            </a:r>
          </a:p>
          <a:p>
            <a:pPr lvl="1"/>
            <a:r>
              <a:rPr lang="en-US" dirty="0" smtClean="0"/>
              <a:t>Used by the web; connects (most) clouds to their customers</a:t>
            </a:r>
          </a:p>
          <a:p>
            <a:endParaRPr lang="en-US" dirty="0" smtClean="0"/>
          </a:p>
          <a:p>
            <a:pPr lvl="1"/>
            <a:endParaRPr lang="en-US" dirty="0"/>
          </a:p>
        </p:txBody>
      </p:sp>
      <p:sp>
        <p:nvSpPr>
          <p:cNvPr id="2" name="Title 1"/>
          <p:cNvSpPr>
            <a:spLocks noGrp="1"/>
          </p:cNvSpPr>
          <p:nvPr>
            <p:ph type="title"/>
          </p:nvPr>
        </p:nvSpPr>
        <p:spPr/>
        <p:txBody>
          <a:bodyPr/>
          <a:lstStyle/>
          <a:p>
            <a:r>
              <a:rPr lang="en-US" smtClean="0"/>
              <a:t>Other terms you may have heard</a:t>
            </a:r>
            <a:endParaRPr lang="en-US"/>
          </a:p>
        </p:txBody>
      </p:sp>
      <p:sp>
        <p:nvSpPr>
          <p:cNvPr id="6" name="Slide Number Placeholder 5"/>
          <p:cNvSpPr>
            <a:spLocks noGrp="1"/>
          </p:cNvSpPr>
          <p:nvPr>
            <p:ph type="sldNum" sz="quarter" idx="12"/>
          </p:nvPr>
        </p:nvSpPr>
        <p:spPr/>
        <p:txBody>
          <a:bodyPr/>
          <a:lstStyle/>
          <a:p>
            <a:pPr>
              <a:defRPr/>
            </a:pPr>
            <a:fld id="{729111C5-E04E-4942-8174-12BB645D56A6}" type="slidenum">
              <a:rPr lang="en-US" smtClean="0"/>
              <a:pPr>
                <a:defRPr/>
              </a:pPr>
              <a:t>32</a:t>
            </a:fld>
            <a:endParaRPr lang="en-US"/>
          </a:p>
        </p:txBody>
      </p:sp>
    </p:spTree>
    <p:extLst>
      <p:ext uri="{BB962C8B-B14F-4D97-AF65-F5344CB8AC3E}">
        <p14:creationId xmlns:p14="http://schemas.microsoft.com/office/powerpoint/2010/main" val="13636462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US" dirty="0" smtClean="0"/>
              <a:t>What kind of service does the cloud provide?</a:t>
            </a:r>
          </a:p>
          <a:p>
            <a:pPr lvl="1"/>
            <a:r>
              <a:rPr lang="en-US" dirty="0" smtClean="0"/>
              <a:t>Does it offer an entire application, or just resources?</a:t>
            </a:r>
          </a:p>
          <a:p>
            <a:pPr lvl="1"/>
            <a:r>
              <a:rPr lang="en-US" dirty="0" smtClean="0"/>
              <a:t>If resources, what kind / level of abstraction</a:t>
            </a:r>
            <a:r>
              <a:rPr lang="en-US" dirty="0" smtClean="0"/>
              <a:t>?</a:t>
            </a:r>
          </a:p>
          <a:p>
            <a:pPr lvl="1"/>
            <a:endParaRPr lang="en-US" dirty="0" smtClean="0"/>
          </a:p>
          <a:p>
            <a:pPr marL="0" indent="0">
              <a:buNone/>
            </a:pPr>
            <a:r>
              <a:rPr lang="en-US" dirty="0" smtClean="0"/>
              <a:t>Three types commonly distinguished:</a:t>
            </a:r>
          </a:p>
          <a:p>
            <a:r>
              <a:rPr lang="en-US" b="1" dirty="0" smtClean="0"/>
              <a:t>Software as a service (</a:t>
            </a:r>
            <a:r>
              <a:rPr lang="en-US" b="1" dirty="0" err="1" smtClean="0"/>
              <a:t>SaaS</a:t>
            </a:r>
            <a:r>
              <a:rPr lang="en-US" b="1" dirty="0" smtClean="0"/>
              <a:t>)</a:t>
            </a:r>
          </a:p>
          <a:p>
            <a:pPr lvl="1"/>
            <a:r>
              <a:rPr lang="en-US" sz="2200" dirty="0" smtClean="0"/>
              <a:t>Analogy: Restaurant. </a:t>
            </a:r>
            <a:r>
              <a:rPr lang="en-US" sz="2200" dirty="0" smtClean="0"/>
              <a:t>Prepares &amp; serves </a:t>
            </a:r>
            <a:r>
              <a:rPr lang="en-US" sz="2200" dirty="0" smtClean="0"/>
              <a:t>entire meal, does the dishes, ...</a:t>
            </a:r>
          </a:p>
          <a:p>
            <a:r>
              <a:rPr lang="en-US" b="1" dirty="0" smtClean="0"/>
              <a:t>Platform as a service (</a:t>
            </a:r>
            <a:r>
              <a:rPr lang="en-US" b="1" dirty="0" err="1" smtClean="0"/>
              <a:t>PaaS</a:t>
            </a:r>
            <a:r>
              <a:rPr lang="en-US" b="1" dirty="0" smtClean="0"/>
              <a:t>)</a:t>
            </a:r>
          </a:p>
          <a:p>
            <a:pPr lvl="1"/>
            <a:r>
              <a:rPr lang="en-US" sz="2200" dirty="0" smtClean="0"/>
              <a:t>Analogy: Take-out food. Prepares meal, but does not serve </a:t>
            </a:r>
            <a:r>
              <a:rPr lang="en-US" sz="2200" dirty="0" smtClean="0"/>
              <a:t>it</a:t>
            </a:r>
            <a:endParaRPr lang="en-US" sz="2200" dirty="0" smtClean="0"/>
          </a:p>
          <a:p>
            <a:r>
              <a:rPr lang="en-US" b="1" dirty="0" smtClean="0"/>
              <a:t>Infrastructure as a service (</a:t>
            </a:r>
            <a:r>
              <a:rPr lang="en-US" b="1" dirty="0" err="1" smtClean="0"/>
              <a:t>IaaS</a:t>
            </a:r>
            <a:r>
              <a:rPr lang="en-US" b="1" dirty="0" smtClean="0"/>
              <a:t>)</a:t>
            </a:r>
          </a:p>
          <a:p>
            <a:pPr lvl="1"/>
            <a:r>
              <a:rPr lang="en-US" sz="2200" dirty="0" smtClean="0"/>
              <a:t>Analogy: Grocery store. Provides raw </a:t>
            </a:r>
            <a:r>
              <a:rPr lang="en-US" sz="2200" dirty="0" smtClean="0"/>
              <a:t>ingredients</a:t>
            </a:r>
            <a:endParaRPr lang="en-US" sz="2200" dirty="0" smtClean="0"/>
          </a:p>
          <a:p>
            <a:r>
              <a:rPr lang="en-US" dirty="0" smtClean="0"/>
              <a:t>Other </a:t>
            </a:r>
            <a:r>
              <a:rPr lang="en-US" dirty="0"/>
              <a:t>*</a:t>
            </a:r>
            <a:r>
              <a:rPr lang="en-US" dirty="0" err="1" smtClean="0"/>
              <a:t>aaS</a:t>
            </a:r>
            <a:r>
              <a:rPr lang="en-US" dirty="0" smtClean="0"/>
              <a:t> types have been defined, but are less common</a:t>
            </a:r>
          </a:p>
          <a:p>
            <a:pPr lvl="1"/>
            <a:r>
              <a:rPr lang="en-US" sz="2200" dirty="0" smtClean="0"/>
              <a:t>Desktop, </a:t>
            </a:r>
            <a:r>
              <a:rPr lang="en-US" sz="2200" dirty="0" smtClean="0"/>
              <a:t>DB, </a:t>
            </a:r>
            <a:r>
              <a:rPr lang="en-US" sz="2200" dirty="0" smtClean="0"/>
              <a:t>Communication, Network, Monitoring</a:t>
            </a:r>
            <a:r>
              <a:rPr lang="en-US" sz="2200" dirty="0" smtClean="0"/>
              <a:t>, </a:t>
            </a:r>
            <a:r>
              <a:rPr lang="mr-IN" sz="2200" dirty="0" smtClean="0"/>
              <a:t>…</a:t>
            </a:r>
            <a:endParaRPr lang="en-US" sz="2200" dirty="0" smtClean="0"/>
          </a:p>
        </p:txBody>
      </p:sp>
      <p:sp>
        <p:nvSpPr>
          <p:cNvPr id="2" name="Title 1"/>
          <p:cNvSpPr>
            <a:spLocks noGrp="1"/>
          </p:cNvSpPr>
          <p:nvPr>
            <p:ph type="title"/>
          </p:nvPr>
        </p:nvSpPr>
        <p:spPr/>
        <p:txBody>
          <a:bodyPr/>
          <a:lstStyle/>
          <a:p>
            <a:r>
              <a:rPr lang="en-US" smtClean="0"/>
              <a:t>Everything as a Service</a:t>
            </a:r>
            <a:endParaRPr lang="en-US"/>
          </a:p>
        </p:txBody>
      </p:sp>
      <p:sp>
        <p:nvSpPr>
          <p:cNvPr id="6" name="Slide Number Placeholder 5"/>
          <p:cNvSpPr>
            <a:spLocks noGrp="1"/>
          </p:cNvSpPr>
          <p:nvPr>
            <p:ph type="sldNum" sz="quarter" idx="12"/>
          </p:nvPr>
        </p:nvSpPr>
        <p:spPr/>
        <p:txBody>
          <a:bodyPr/>
          <a:lstStyle/>
          <a:p>
            <a:pPr>
              <a:defRPr/>
            </a:pPr>
            <a:fld id="{729111C5-E04E-4942-8174-12BB645D56A6}" type="slidenum">
              <a:rPr lang="en-US" smtClean="0"/>
              <a:pPr>
                <a:defRPr/>
              </a:pPr>
              <a:t>33</a:t>
            </a:fld>
            <a:endParaRPr lang="en-US"/>
          </a:p>
        </p:txBody>
      </p:sp>
    </p:spTree>
    <p:extLst>
      <p:ext uri="{BB962C8B-B14F-4D97-AF65-F5344CB8AC3E}">
        <p14:creationId xmlns:p14="http://schemas.microsoft.com/office/powerpoint/2010/main" val="1187030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Software as a Service (SaaS)</a:t>
            </a:r>
            <a:endParaRPr lang="en-US"/>
          </a:p>
        </p:txBody>
      </p:sp>
      <p:sp>
        <p:nvSpPr>
          <p:cNvPr id="3" name="Content Placeholder 2"/>
          <p:cNvSpPr>
            <a:spLocks noGrp="1"/>
          </p:cNvSpPr>
          <p:nvPr>
            <p:ph idx="1"/>
          </p:nvPr>
        </p:nvSpPr>
        <p:spPr>
          <a:xfrm>
            <a:off x="152400" y="4638675"/>
            <a:ext cx="8610600" cy="1704974"/>
          </a:xfrm>
        </p:spPr>
        <p:txBody>
          <a:bodyPr>
            <a:normAutofit fontScale="92500"/>
          </a:bodyPr>
          <a:lstStyle/>
          <a:p>
            <a:r>
              <a:rPr lang="en-US" dirty="0" smtClean="0"/>
              <a:t>Cloud provides an entire application</a:t>
            </a:r>
          </a:p>
          <a:p>
            <a:pPr lvl="1"/>
            <a:r>
              <a:rPr lang="en-US" dirty="0" smtClean="0"/>
              <a:t>Word processor, spreadsheet, CRM software, calendar...</a:t>
            </a:r>
          </a:p>
          <a:p>
            <a:pPr lvl="1"/>
            <a:r>
              <a:rPr lang="en-US" dirty="0" smtClean="0"/>
              <a:t>Customer pays cloud provider</a:t>
            </a:r>
          </a:p>
          <a:p>
            <a:pPr lvl="1"/>
            <a:r>
              <a:rPr lang="en-US" dirty="0" smtClean="0"/>
              <a:t>Example: Google Apps, </a:t>
            </a:r>
            <a:r>
              <a:rPr lang="en-US" dirty="0" err="1" smtClean="0"/>
              <a:t>Salesforce.com</a:t>
            </a:r>
            <a:r>
              <a:rPr lang="en-US" dirty="0" smtClean="0"/>
              <a:t>, Concur, Doodle</a:t>
            </a:r>
          </a:p>
        </p:txBody>
      </p:sp>
      <p:pic>
        <p:nvPicPr>
          <p:cNvPr id="7" name="Picture 3" descr="MCj04326230000[1]"/>
          <p:cNvPicPr>
            <a:picLocks noChangeAspect="1" noChangeArrowheads="1"/>
          </p:cNvPicPr>
          <p:nvPr/>
        </p:nvPicPr>
        <p:blipFill>
          <a:blip r:embed="rId2" cstate="print"/>
          <a:srcRect/>
          <a:stretch>
            <a:fillRect/>
          </a:stretch>
        </p:blipFill>
        <p:spPr bwMode="auto">
          <a:xfrm>
            <a:off x="1209675" y="3358051"/>
            <a:ext cx="534987" cy="534987"/>
          </a:xfrm>
          <a:prstGeom prst="rect">
            <a:avLst/>
          </a:prstGeom>
          <a:noFill/>
        </p:spPr>
      </p:pic>
      <p:pic>
        <p:nvPicPr>
          <p:cNvPr id="8" name="Picture 19" descr="greenguy"/>
          <p:cNvPicPr>
            <a:picLocks noChangeAspect="1" noChangeArrowheads="1"/>
          </p:cNvPicPr>
          <p:nvPr/>
        </p:nvPicPr>
        <p:blipFill>
          <a:blip r:embed="rId3" cstate="print">
            <a:lum bright="14000" contrast="-10000"/>
          </a:blip>
          <a:srcRect/>
          <a:stretch>
            <a:fillRect/>
          </a:stretch>
        </p:blipFill>
        <p:spPr bwMode="auto">
          <a:xfrm>
            <a:off x="2633663" y="1708150"/>
            <a:ext cx="541337" cy="541338"/>
          </a:xfrm>
          <a:prstGeom prst="rect">
            <a:avLst/>
          </a:prstGeom>
          <a:noFill/>
          <a:ln w="9525">
            <a:noFill/>
            <a:miter lim="800000"/>
            <a:headEnd/>
            <a:tailEnd/>
          </a:ln>
        </p:spPr>
      </p:pic>
      <p:grpSp>
        <p:nvGrpSpPr>
          <p:cNvPr id="9" name="Group 39"/>
          <p:cNvGrpSpPr>
            <a:grpSpLocks/>
          </p:cNvGrpSpPr>
          <p:nvPr/>
        </p:nvGrpSpPr>
        <p:grpSpPr bwMode="auto">
          <a:xfrm>
            <a:off x="2003425" y="2690813"/>
            <a:ext cx="1939925" cy="1300162"/>
            <a:chOff x="6737139" y="2633668"/>
            <a:chExt cx="1940138" cy="1300162"/>
          </a:xfrm>
        </p:grpSpPr>
        <p:sp>
          <p:nvSpPr>
            <p:cNvPr id="10" name="Cloud"/>
            <p:cNvSpPr>
              <a:spLocks noChangeAspect="1" noEditPoints="1" noChangeArrowheads="1"/>
            </p:cNvSpPr>
            <p:nvPr/>
          </p:nvSpPr>
          <p:spPr bwMode="auto">
            <a:xfrm rot="268469">
              <a:off x="6737139" y="2633668"/>
              <a:ext cx="1940138" cy="130016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noFill/>
              <a:miter lim="800000"/>
              <a:headEnd/>
              <a:tailEnd/>
            </a:ln>
            <a:effectLst>
              <a:outerShdw blurRad="50800" dist="50800" dir="2700000" algn="tl" rotWithShape="0">
                <a:prstClr val="black">
                  <a:alpha val="40000"/>
                </a:prstClr>
              </a:outerShdw>
            </a:effectLst>
          </p:spPr>
          <p:txBody>
            <a:bodyPr/>
            <a:lstStyle/>
            <a:p>
              <a:pPr algn="ctr">
                <a:spcBef>
                  <a:spcPct val="20000"/>
                </a:spcBef>
                <a:buClr>
                  <a:schemeClr val="hlink"/>
                </a:buClr>
                <a:buSzPct val="55000"/>
                <a:buFont typeface="Wingdings" pitchFamily="2" charset="2"/>
                <a:buNone/>
                <a:defRPr/>
              </a:pPr>
              <a:endParaRPr lang="en-US">
                <a:cs typeface="+mn-cs"/>
              </a:endParaRPr>
            </a:p>
          </p:txBody>
        </p:sp>
        <p:pic>
          <p:nvPicPr>
            <p:cNvPr id="11" name="Picture 51" descr="MCj04316160000[1]"/>
            <p:cNvPicPr>
              <a:picLocks noChangeAspect="1" noChangeArrowheads="1"/>
            </p:cNvPicPr>
            <p:nvPr/>
          </p:nvPicPr>
          <p:blipFill>
            <a:blip r:embed="rId4" cstate="print"/>
            <a:srcRect/>
            <a:stretch>
              <a:fillRect/>
            </a:stretch>
          </p:blipFill>
          <p:spPr bwMode="auto">
            <a:xfrm>
              <a:off x="7747002" y="2882904"/>
              <a:ext cx="736600" cy="736600"/>
            </a:xfrm>
            <a:prstGeom prst="rect">
              <a:avLst/>
            </a:prstGeom>
            <a:noFill/>
            <a:ln w="9525">
              <a:noFill/>
              <a:miter lim="800000"/>
              <a:headEnd/>
              <a:tailEnd/>
            </a:ln>
          </p:spPr>
        </p:pic>
        <p:pic>
          <p:nvPicPr>
            <p:cNvPr id="12" name="Picture 51" descr="MCj04316160000[1]"/>
            <p:cNvPicPr>
              <a:picLocks noChangeAspect="1" noChangeArrowheads="1"/>
            </p:cNvPicPr>
            <p:nvPr/>
          </p:nvPicPr>
          <p:blipFill>
            <a:blip r:embed="rId4" cstate="print"/>
            <a:srcRect/>
            <a:stretch>
              <a:fillRect/>
            </a:stretch>
          </p:blipFill>
          <p:spPr bwMode="auto">
            <a:xfrm>
              <a:off x="7356477" y="2892429"/>
              <a:ext cx="736600" cy="736600"/>
            </a:xfrm>
            <a:prstGeom prst="rect">
              <a:avLst/>
            </a:prstGeom>
            <a:noFill/>
            <a:ln w="9525">
              <a:noFill/>
              <a:miter lim="800000"/>
              <a:headEnd/>
              <a:tailEnd/>
            </a:ln>
          </p:spPr>
        </p:pic>
        <p:pic>
          <p:nvPicPr>
            <p:cNvPr id="13" name="Picture 51" descr="MCj04316160000[1]"/>
            <p:cNvPicPr>
              <a:picLocks noChangeAspect="1" noChangeArrowheads="1"/>
            </p:cNvPicPr>
            <p:nvPr/>
          </p:nvPicPr>
          <p:blipFill>
            <a:blip r:embed="rId4" cstate="print"/>
            <a:srcRect/>
            <a:stretch>
              <a:fillRect/>
            </a:stretch>
          </p:blipFill>
          <p:spPr bwMode="auto">
            <a:xfrm>
              <a:off x="6965952" y="2901954"/>
              <a:ext cx="736600" cy="736600"/>
            </a:xfrm>
            <a:prstGeom prst="rect">
              <a:avLst/>
            </a:prstGeom>
            <a:noFill/>
            <a:ln w="9525">
              <a:noFill/>
              <a:miter lim="800000"/>
              <a:headEnd/>
              <a:tailEnd/>
            </a:ln>
          </p:spPr>
        </p:pic>
      </p:grpSp>
      <p:sp>
        <p:nvSpPr>
          <p:cNvPr id="14" name="TextBox 13"/>
          <p:cNvSpPr txBox="1"/>
          <p:nvPr/>
        </p:nvSpPr>
        <p:spPr>
          <a:xfrm>
            <a:off x="1041941" y="3857625"/>
            <a:ext cx="901209" cy="523220"/>
          </a:xfrm>
          <a:prstGeom prst="rect">
            <a:avLst/>
          </a:prstGeom>
          <a:noFill/>
        </p:spPr>
        <p:txBody>
          <a:bodyPr wrap="none" rtlCol="0">
            <a:spAutoFit/>
          </a:bodyPr>
          <a:lstStyle/>
          <a:p>
            <a:r>
              <a:rPr lang="en-US" sz="1400" dirty="0" smtClean="0">
                <a:latin typeface="+mn-lt"/>
              </a:rPr>
              <a:t>Cloud</a:t>
            </a:r>
            <a:br>
              <a:rPr lang="en-US" sz="1400" dirty="0" smtClean="0">
                <a:latin typeface="+mn-lt"/>
              </a:rPr>
            </a:br>
            <a:r>
              <a:rPr lang="en-US" sz="1400" dirty="0" smtClean="0">
                <a:latin typeface="+mn-lt"/>
              </a:rPr>
              <a:t>provider</a:t>
            </a:r>
            <a:endParaRPr lang="en-US" sz="1400" dirty="0">
              <a:latin typeface="+mn-lt"/>
            </a:endParaRPr>
          </a:p>
        </p:txBody>
      </p:sp>
      <p:sp>
        <p:nvSpPr>
          <p:cNvPr id="15" name="TextBox 14"/>
          <p:cNvSpPr txBox="1"/>
          <p:nvPr/>
        </p:nvSpPr>
        <p:spPr>
          <a:xfrm>
            <a:off x="2629386" y="1447800"/>
            <a:ext cx="583814" cy="307777"/>
          </a:xfrm>
          <a:prstGeom prst="rect">
            <a:avLst/>
          </a:prstGeom>
          <a:noFill/>
        </p:spPr>
        <p:txBody>
          <a:bodyPr wrap="none" rtlCol="0">
            <a:spAutoFit/>
          </a:bodyPr>
          <a:lstStyle/>
          <a:p>
            <a:r>
              <a:rPr lang="en-US" sz="1400" smtClean="0">
                <a:latin typeface="+mn-lt"/>
              </a:rPr>
              <a:t>User</a:t>
            </a:r>
            <a:endParaRPr lang="en-US" sz="1400">
              <a:latin typeface="+mn-lt"/>
            </a:endParaRPr>
          </a:p>
        </p:txBody>
      </p:sp>
      <p:sp>
        <p:nvSpPr>
          <p:cNvPr id="16" name="Rectangle 15"/>
          <p:cNvSpPr/>
          <p:nvPr/>
        </p:nvSpPr>
        <p:spPr bwMode="auto">
          <a:xfrm>
            <a:off x="5514976" y="3476625"/>
            <a:ext cx="2400300" cy="390525"/>
          </a:xfrm>
          <a:prstGeom prst="rect">
            <a:avLst/>
          </a:prstGeom>
          <a:solidFill>
            <a:srgbClr val="0070C0"/>
          </a:solidFill>
          <a:ln w="19050" cap="flat" cmpd="sng" algn="ctr">
            <a:solidFill>
              <a:schemeClr val="tx1"/>
            </a:solidFill>
            <a:prstDash val="solid"/>
            <a:round/>
            <a:headEnd type="none" w="med" len="med"/>
            <a:tailEnd type="none" w="med" len="med"/>
          </a:ln>
          <a:effectLst/>
        </p:spPr>
        <p:txBody>
          <a:bodyPr rtlCol="0" anchor="ctr"/>
          <a:lstStyle/>
          <a:p>
            <a:pPr algn="ctr"/>
            <a:r>
              <a:rPr lang="en-US" smtClean="0">
                <a:solidFill>
                  <a:schemeClr val="bg1"/>
                </a:solidFill>
                <a:latin typeface="+mn-lt"/>
              </a:rPr>
              <a:t>Hardware</a:t>
            </a:r>
            <a:endParaRPr lang="en-US">
              <a:solidFill>
                <a:schemeClr val="bg1"/>
              </a:solidFill>
              <a:latin typeface="+mn-lt"/>
            </a:endParaRPr>
          </a:p>
        </p:txBody>
      </p:sp>
      <p:sp>
        <p:nvSpPr>
          <p:cNvPr id="18" name="Rectangle 17"/>
          <p:cNvSpPr/>
          <p:nvPr/>
        </p:nvSpPr>
        <p:spPr bwMode="auto">
          <a:xfrm>
            <a:off x="5514976" y="2971800"/>
            <a:ext cx="2400300" cy="390525"/>
          </a:xfrm>
          <a:prstGeom prst="rect">
            <a:avLst/>
          </a:prstGeom>
          <a:solidFill>
            <a:srgbClr val="0070C0"/>
          </a:solidFill>
          <a:ln w="19050" cap="flat" cmpd="sng" algn="ctr">
            <a:solidFill>
              <a:schemeClr val="tx1"/>
            </a:solidFill>
            <a:prstDash val="solid"/>
            <a:round/>
            <a:headEnd type="none" w="med" len="med"/>
            <a:tailEnd type="none" w="med" len="med"/>
          </a:ln>
          <a:effectLst/>
        </p:spPr>
        <p:txBody>
          <a:bodyPr rtlCol="0" anchor="ctr"/>
          <a:lstStyle/>
          <a:p>
            <a:pPr algn="ctr"/>
            <a:r>
              <a:rPr lang="en-US" smtClean="0">
                <a:solidFill>
                  <a:schemeClr val="bg1"/>
                </a:solidFill>
                <a:latin typeface="+mn-lt"/>
              </a:rPr>
              <a:t>Middleware</a:t>
            </a:r>
            <a:endParaRPr lang="en-US">
              <a:solidFill>
                <a:schemeClr val="bg1"/>
              </a:solidFill>
              <a:latin typeface="+mn-lt"/>
            </a:endParaRPr>
          </a:p>
        </p:txBody>
      </p:sp>
      <p:sp>
        <p:nvSpPr>
          <p:cNvPr id="19" name="Rectangle 18"/>
          <p:cNvSpPr/>
          <p:nvPr/>
        </p:nvSpPr>
        <p:spPr bwMode="auto">
          <a:xfrm>
            <a:off x="5514976" y="2466975"/>
            <a:ext cx="2400300" cy="390525"/>
          </a:xfrm>
          <a:prstGeom prst="rect">
            <a:avLst/>
          </a:prstGeom>
          <a:solidFill>
            <a:srgbClr val="0070C0"/>
          </a:solidFill>
          <a:ln w="19050" cap="flat" cmpd="sng" algn="ctr">
            <a:solidFill>
              <a:schemeClr val="tx1"/>
            </a:solidFill>
            <a:prstDash val="solid"/>
            <a:round/>
            <a:headEnd type="none" w="med" len="med"/>
            <a:tailEnd type="none" w="med" len="med"/>
          </a:ln>
          <a:effectLst/>
        </p:spPr>
        <p:txBody>
          <a:bodyPr rtlCol="0" anchor="ctr"/>
          <a:lstStyle/>
          <a:p>
            <a:pPr algn="ctr"/>
            <a:r>
              <a:rPr lang="en-US" smtClean="0">
                <a:solidFill>
                  <a:schemeClr val="bg1"/>
                </a:solidFill>
                <a:latin typeface="+mn-lt"/>
              </a:rPr>
              <a:t>Application</a:t>
            </a:r>
            <a:endParaRPr lang="en-US">
              <a:solidFill>
                <a:schemeClr val="bg1"/>
              </a:solidFill>
              <a:latin typeface="+mn-lt"/>
            </a:endParaRPr>
          </a:p>
        </p:txBody>
      </p:sp>
      <p:sp>
        <p:nvSpPr>
          <p:cNvPr id="20" name="Oval 19"/>
          <p:cNvSpPr/>
          <p:nvPr/>
        </p:nvSpPr>
        <p:spPr bwMode="auto">
          <a:xfrm>
            <a:off x="4838700" y="2124075"/>
            <a:ext cx="3705225" cy="2085975"/>
          </a:xfrm>
          <a:prstGeom prst="ellipse">
            <a:avLst/>
          </a:prstGeom>
          <a:noFill/>
          <a:ln w="19050" cap="flat" cmpd="sng" algn="ctr">
            <a:solidFill>
              <a:schemeClr val="tx1"/>
            </a:solidFill>
            <a:prstDash val="dash"/>
            <a:round/>
            <a:headEnd type="none" w="med" len="med"/>
            <a:tailEnd type="none" w="med" len="med"/>
          </a:ln>
          <a:effectLst/>
        </p:spPr>
        <p:txBody>
          <a:bodyPr rtlCol="0" anchor="ctr"/>
          <a:lstStyle/>
          <a:p>
            <a:pPr algn="ctr"/>
            <a:endParaRPr lang="en-US"/>
          </a:p>
        </p:txBody>
      </p:sp>
      <p:cxnSp>
        <p:nvCxnSpPr>
          <p:cNvPr id="22" name="Straight Connector 21"/>
          <p:cNvCxnSpPr/>
          <p:nvPr/>
        </p:nvCxnSpPr>
        <p:spPr bwMode="auto">
          <a:xfrm flipV="1">
            <a:off x="3638550" y="2305050"/>
            <a:ext cx="2009775" cy="733425"/>
          </a:xfrm>
          <a:prstGeom prst="line">
            <a:avLst/>
          </a:prstGeom>
          <a:solidFill>
            <a:schemeClr val="accent1"/>
          </a:solidFill>
          <a:ln w="19050" cap="flat" cmpd="sng" algn="ctr">
            <a:solidFill>
              <a:schemeClr val="tx1"/>
            </a:solidFill>
            <a:prstDash val="sysDash"/>
            <a:round/>
            <a:headEnd type="none" w="med" len="med"/>
            <a:tailEnd type="none" w="med" len="med"/>
          </a:ln>
          <a:effectLst/>
        </p:spPr>
      </p:cxnSp>
      <p:cxnSp>
        <p:nvCxnSpPr>
          <p:cNvPr id="23" name="Straight Connector 22"/>
          <p:cNvCxnSpPr/>
          <p:nvPr/>
        </p:nvCxnSpPr>
        <p:spPr bwMode="auto">
          <a:xfrm>
            <a:off x="3657600" y="3505200"/>
            <a:ext cx="2457450" cy="657225"/>
          </a:xfrm>
          <a:prstGeom prst="line">
            <a:avLst/>
          </a:prstGeom>
          <a:solidFill>
            <a:schemeClr val="accent1"/>
          </a:solidFill>
          <a:ln w="19050" cap="flat" cmpd="sng" algn="ctr">
            <a:solidFill>
              <a:schemeClr val="tx1"/>
            </a:solidFill>
            <a:prstDash val="sysDash"/>
            <a:round/>
            <a:headEnd type="none" w="med" len="med"/>
            <a:tailEnd type="none" w="med" len="med"/>
          </a:ln>
          <a:effectLst/>
        </p:spPr>
      </p:cxnSp>
      <p:cxnSp>
        <p:nvCxnSpPr>
          <p:cNvPr id="27" name="Straight Arrow Connector 26"/>
          <p:cNvCxnSpPr/>
          <p:nvPr/>
        </p:nvCxnSpPr>
        <p:spPr bwMode="auto">
          <a:xfrm rot="5400000">
            <a:off x="6229350" y="2190750"/>
            <a:ext cx="533400" cy="1588"/>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cxnSp>
        <p:nvCxnSpPr>
          <p:cNvPr id="28" name="Straight Arrow Connector 27"/>
          <p:cNvCxnSpPr/>
          <p:nvPr/>
        </p:nvCxnSpPr>
        <p:spPr bwMode="auto">
          <a:xfrm rot="5400000">
            <a:off x="6600825" y="2200275"/>
            <a:ext cx="533400" cy="1588"/>
          </a:xfrm>
          <a:prstGeom prst="straightConnector1">
            <a:avLst/>
          </a:prstGeom>
          <a:solidFill>
            <a:schemeClr val="accent1"/>
          </a:solidFill>
          <a:ln w="19050" cap="flat" cmpd="sng" algn="ctr">
            <a:solidFill>
              <a:schemeClr val="tx1"/>
            </a:solidFill>
            <a:prstDash val="solid"/>
            <a:round/>
            <a:headEnd type="arrow" w="med" len="med"/>
            <a:tailEnd type="none"/>
          </a:ln>
          <a:effectLst/>
        </p:spPr>
      </p:cxnSp>
      <p:cxnSp>
        <p:nvCxnSpPr>
          <p:cNvPr id="32" name="Straight Arrow Connector 31"/>
          <p:cNvCxnSpPr/>
          <p:nvPr/>
        </p:nvCxnSpPr>
        <p:spPr bwMode="auto">
          <a:xfrm rot="16200000" flipH="1">
            <a:off x="2676525" y="2495550"/>
            <a:ext cx="409578" cy="28576"/>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cxnSp>
        <p:nvCxnSpPr>
          <p:cNvPr id="34" name="Straight Arrow Connector 33"/>
          <p:cNvCxnSpPr/>
          <p:nvPr/>
        </p:nvCxnSpPr>
        <p:spPr bwMode="auto">
          <a:xfrm flipV="1">
            <a:off x="3018305" y="2257427"/>
            <a:ext cx="1121" cy="509479"/>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cxnSp>
        <p:nvCxnSpPr>
          <p:cNvPr id="40" name="Straight Arrow Connector 39"/>
          <p:cNvCxnSpPr>
            <a:stCxn id="8" idx="1"/>
            <a:endCxn id="7" idx="0"/>
          </p:cNvCxnSpPr>
          <p:nvPr/>
        </p:nvCxnSpPr>
        <p:spPr bwMode="auto">
          <a:xfrm rot="10800000" flipV="1">
            <a:off x="1477169" y="1978819"/>
            <a:ext cx="1156494" cy="1379232"/>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pic>
        <p:nvPicPr>
          <p:cNvPr id="41" name="Picture 35" descr="bag_of_money_small_trans.gif"/>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bwMode="auto">
          <a:xfrm>
            <a:off x="1447800" y="1990725"/>
            <a:ext cx="685800" cy="685800"/>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pPr>
              <a:defRPr/>
            </a:pPr>
            <a:fld id="{729111C5-E04E-4942-8174-12BB645D56A6}" type="slidenum">
              <a:rPr lang="en-US" smtClean="0"/>
              <a:pPr>
                <a:defRPr/>
              </a:pPr>
              <a:t>34</a:t>
            </a:fld>
            <a:endParaRPr lang="en-US"/>
          </a:p>
        </p:txBody>
      </p:sp>
    </p:spTree>
    <p:extLst>
      <p:ext uri="{BB962C8B-B14F-4D97-AF65-F5344CB8AC3E}">
        <p14:creationId xmlns:p14="http://schemas.microsoft.com/office/powerpoint/2010/main" val="93694056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Platform as a Service (PaaS)</a:t>
            </a:r>
            <a:endParaRPr lang="en-US"/>
          </a:p>
        </p:txBody>
      </p:sp>
      <p:sp>
        <p:nvSpPr>
          <p:cNvPr id="3" name="Content Placeholder 2"/>
          <p:cNvSpPr>
            <a:spLocks noGrp="1"/>
          </p:cNvSpPr>
          <p:nvPr>
            <p:ph idx="1"/>
          </p:nvPr>
        </p:nvSpPr>
        <p:spPr>
          <a:xfrm>
            <a:off x="152400" y="4476750"/>
            <a:ext cx="8610600" cy="1924050"/>
          </a:xfrm>
        </p:spPr>
        <p:txBody>
          <a:bodyPr>
            <a:normAutofit fontScale="92500"/>
          </a:bodyPr>
          <a:lstStyle/>
          <a:p>
            <a:r>
              <a:rPr lang="en-US" dirty="0" smtClean="0"/>
              <a:t>Cloud provides middleware/infrastructure</a:t>
            </a:r>
          </a:p>
          <a:p>
            <a:pPr lvl="1"/>
            <a:r>
              <a:rPr lang="en-US" dirty="0" smtClean="0"/>
              <a:t>For example, Microsoft Common Language Runtime (CLR)</a:t>
            </a:r>
          </a:p>
          <a:p>
            <a:pPr lvl="1"/>
            <a:r>
              <a:rPr lang="en-US" dirty="0" smtClean="0"/>
              <a:t>Customer pays </a:t>
            </a:r>
            <a:r>
              <a:rPr lang="en-US" dirty="0" err="1" smtClean="0"/>
              <a:t>SaaS</a:t>
            </a:r>
            <a:r>
              <a:rPr lang="en-US" dirty="0" smtClean="0"/>
              <a:t> provider for the service; </a:t>
            </a:r>
            <a:r>
              <a:rPr lang="en-US" dirty="0" err="1" smtClean="0"/>
              <a:t>SaaS</a:t>
            </a:r>
            <a:r>
              <a:rPr lang="en-US" dirty="0" smtClean="0"/>
              <a:t> provider pays the cloud for the infrastructure</a:t>
            </a:r>
          </a:p>
          <a:p>
            <a:pPr lvl="1"/>
            <a:r>
              <a:rPr lang="en-US" dirty="0" smtClean="0"/>
              <a:t>Example: Windows Azure, Google App Engine, </a:t>
            </a:r>
            <a:r>
              <a:rPr lang="en-US" dirty="0" err="1" smtClean="0"/>
              <a:t>Heroku</a:t>
            </a:r>
            <a:endParaRPr lang="en-US" dirty="0" smtClean="0"/>
          </a:p>
        </p:txBody>
      </p:sp>
      <p:pic>
        <p:nvPicPr>
          <p:cNvPr id="7" name="Picture 3" descr="MCj04326230000[1]"/>
          <p:cNvPicPr>
            <a:picLocks noChangeAspect="1" noChangeArrowheads="1"/>
          </p:cNvPicPr>
          <p:nvPr/>
        </p:nvPicPr>
        <p:blipFill>
          <a:blip r:embed="rId2" cstate="print"/>
          <a:srcRect/>
          <a:stretch>
            <a:fillRect/>
          </a:stretch>
        </p:blipFill>
        <p:spPr bwMode="auto">
          <a:xfrm>
            <a:off x="1209675" y="3348526"/>
            <a:ext cx="534987" cy="534987"/>
          </a:xfrm>
          <a:prstGeom prst="rect">
            <a:avLst/>
          </a:prstGeom>
          <a:noFill/>
        </p:spPr>
      </p:pic>
      <p:pic>
        <p:nvPicPr>
          <p:cNvPr id="8" name="Picture 19" descr="greenguy"/>
          <p:cNvPicPr>
            <a:picLocks noChangeAspect="1" noChangeArrowheads="1"/>
          </p:cNvPicPr>
          <p:nvPr/>
        </p:nvPicPr>
        <p:blipFill>
          <a:blip r:embed="rId3" cstate="print">
            <a:lum bright="14000" contrast="-10000"/>
          </a:blip>
          <a:srcRect/>
          <a:stretch>
            <a:fillRect/>
          </a:stretch>
        </p:blipFill>
        <p:spPr bwMode="auto">
          <a:xfrm>
            <a:off x="2633663" y="1698625"/>
            <a:ext cx="541337" cy="541338"/>
          </a:xfrm>
          <a:prstGeom prst="rect">
            <a:avLst/>
          </a:prstGeom>
          <a:noFill/>
          <a:ln w="9525">
            <a:noFill/>
            <a:miter lim="800000"/>
            <a:headEnd/>
            <a:tailEnd/>
          </a:ln>
        </p:spPr>
      </p:pic>
      <p:grpSp>
        <p:nvGrpSpPr>
          <p:cNvPr id="6" name="Group 39"/>
          <p:cNvGrpSpPr>
            <a:grpSpLocks/>
          </p:cNvGrpSpPr>
          <p:nvPr/>
        </p:nvGrpSpPr>
        <p:grpSpPr bwMode="auto">
          <a:xfrm>
            <a:off x="2003425" y="2681288"/>
            <a:ext cx="1939925" cy="1300162"/>
            <a:chOff x="6737139" y="2633668"/>
            <a:chExt cx="1940138" cy="1300162"/>
          </a:xfrm>
        </p:grpSpPr>
        <p:sp>
          <p:nvSpPr>
            <p:cNvPr id="10" name="Cloud"/>
            <p:cNvSpPr>
              <a:spLocks noChangeAspect="1" noEditPoints="1" noChangeArrowheads="1"/>
            </p:cNvSpPr>
            <p:nvPr/>
          </p:nvSpPr>
          <p:spPr bwMode="auto">
            <a:xfrm rot="268469">
              <a:off x="6737139" y="2633668"/>
              <a:ext cx="1940138" cy="130016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noFill/>
              <a:miter lim="800000"/>
              <a:headEnd/>
              <a:tailEnd/>
            </a:ln>
            <a:effectLst>
              <a:outerShdw blurRad="50800" dist="50800" dir="2700000" algn="tl" rotWithShape="0">
                <a:prstClr val="black">
                  <a:alpha val="40000"/>
                </a:prstClr>
              </a:outerShdw>
            </a:effectLst>
          </p:spPr>
          <p:txBody>
            <a:bodyPr/>
            <a:lstStyle/>
            <a:p>
              <a:pPr algn="ctr">
                <a:spcBef>
                  <a:spcPct val="20000"/>
                </a:spcBef>
                <a:buClr>
                  <a:schemeClr val="hlink"/>
                </a:buClr>
                <a:buSzPct val="55000"/>
                <a:buFont typeface="Wingdings" pitchFamily="2" charset="2"/>
                <a:buNone/>
                <a:defRPr/>
              </a:pPr>
              <a:endParaRPr lang="en-US">
                <a:cs typeface="+mn-cs"/>
              </a:endParaRPr>
            </a:p>
          </p:txBody>
        </p:sp>
        <p:pic>
          <p:nvPicPr>
            <p:cNvPr id="11" name="Picture 51" descr="MCj04316160000[1]"/>
            <p:cNvPicPr>
              <a:picLocks noChangeAspect="1" noChangeArrowheads="1"/>
            </p:cNvPicPr>
            <p:nvPr/>
          </p:nvPicPr>
          <p:blipFill>
            <a:blip r:embed="rId4" cstate="print"/>
            <a:srcRect/>
            <a:stretch>
              <a:fillRect/>
            </a:stretch>
          </p:blipFill>
          <p:spPr bwMode="auto">
            <a:xfrm>
              <a:off x="7747002" y="2882904"/>
              <a:ext cx="736600" cy="736600"/>
            </a:xfrm>
            <a:prstGeom prst="rect">
              <a:avLst/>
            </a:prstGeom>
            <a:noFill/>
            <a:ln w="9525">
              <a:noFill/>
              <a:miter lim="800000"/>
              <a:headEnd/>
              <a:tailEnd/>
            </a:ln>
          </p:spPr>
        </p:pic>
        <p:pic>
          <p:nvPicPr>
            <p:cNvPr id="12" name="Picture 51" descr="MCj04316160000[1]"/>
            <p:cNvPicPr>
              <a:picLocks noChangeAspect="1" noChangeArrowheads="1"/>
            </p:cNvPicPr>
            <p:nvPr/>
          </p:nvPicPr>
          <p:blipFill>
            <a:blip r:embed="rId4" cstate="print"/>
            <a:srcRect/>
            <a:stretch>
              <a:fillRect/>
            </a:stretch>
          </p:blipFill>
          <p:spPr bwMode="auto">
            <a:xfrm>
              <a:off x="7356477" y="2892429"/>
              <a:ext cx="736600" cy="736600"/>
            </a:xfrm>
            <a:prstGeom prst="rect">
              <a:avLst/>
            </a:prstGeom>
            <a:noFill/>
            <a:ln w="9525">
              <a:noFill/>
              <a:miter lim="800000"/>
              <a:headEnd/>
              <a:tailEnd/>
            </a:ln>
          </p:spPr>
        </p:pic>
        <p:pic>
          <p:nvPicPr>
            <p:cNvPr id="13" name="Picture 51" descr="MCj04316160000[1]"/>
            <p:cNvPicPr>
              <a:picLocks noChangeAspect="1" noChangeArrowheads="1"/>
            </p:cNvPicPr>
            <p:nvPr/>
          </p:nvPicPr>
          <p:blipFill>
            <a:blip r:embed="rId4" cstate="print"/>
            <a:srcRect/>
            <a:stretch>
              <a:fillRect/>
            </a:stretch>
          </p:blipFill>
          <p:spPr bwMode="auto">
            <a:xfrm>
              <a:off x="6965952" y="2901954"/>
              <a:ext cx="736600" cy="736600"/>
            </a:xfrm>
            <a:prstGeom prst="rect">
              <a:avLst/>
            </a:prstGeom>
            <a:noFill/>
            <a:ln w="9525">
              <a:noFill/>
              <a:miter lim="800000"/>
              <a:headEnd/>
              <a:tailEnd/>
            </a:ln>
          </p:spPr>
        </p:pic>
      </p:grpSp>
      <p:sp>
        <p:nvSpPr>
          <p:cNvPr id="14" name="TextBox 13"/>
          <p:cNvSpPr txBox="1"/>
          <p:nvPr/>
        </p:nvSpPr>
        <p:spPr>
          <a:xfrm>
            <a:off x="1041941" y="3848100"/>
            <a:ext cx="901209" cy="523220"/>
          </a:xfrm>
          <a:prstGeom prst="rect">
            <a:avLst/>
          </a:prstGeom>
          <a:noFill/>
        </p:spPr>
        <p:txBody>
          <a:bodyPr wrap="none" rtlCol="0">
            <a:spAutoFit/>
          </a:bodyPr>
          <a:lstStyle/>
          <a:p>
            <a:r>
              <a:rPr lang="en-US" sz="1400" smtClean="0">
                <a:latin typeface="+mn-lt"/>
              </a:rPr>
              <a:t>Cloud</a:t>
            </a:r>
            <a:br>
              <a:rPr lang="en-US" sz="1400" smtClean="0">
                <a:latin typeface="+mn-lt"/>
              </a:rPr>
            </a:br>
            <a:r>
              <a:rPr lang="en-US" sz="1400" smtClean="0">
                <a:latin typeface="+mn-lt"/>
              </a:rPr>
              <a:t>provider</a:t>
            </a:r>
            <a:endParaRPr lang="en-US" sz="1400">
              <a:latin typeface="+mn-lt"/>
            </a:endParaRPr>
          </a:p>
        </p:txBody>
      </p:sp>
      <p:sp>
        <p:nvSpPr>
          <p:cNvPr id="15" name="TextBox 14"/>
          <p:cNvSpPr txBox="1"/>
          <p:nvPr/>
        </p:nvSpPr>
        <p:spPr>
          <a:xfrm>
            <a:off x="2629386" y="1438275"/>
            <a:ext cx="583814" cy="307777"/>
          </a:xfrm>
          <a:prstGeom prst="rect">
            <a:avLst/>
          </a:prstGeom>
          <a:noFill/>
        </p:spPr>
        <p:txBody>
          <a:bodyPr wrap="none" rtlCol="0">
            <a:spAutoFit/>
          </a:bodyPr>
          <a:lstStyle/>
          <a:p>
            <a:r>
              <a:rPr lang="en-US" sz="1400" smtClean="0">
                <a:latin typeface="+mn-lt"/>
              </a:rPr>
              <a:t>User</a:t>
            </a:r>
            <a:endParaRPr lang="en-US" sz="1400">
              <a:latin typeface="+mn-lt"/>
            </a:endParaRPr>
          </a:p>
        </p:txBody>
      </p:sp>
      <p:sp>
        <p:nvSpPr>
          <p:cNvPr id="16" name="Rectangle 15"/>
          <p:cNvSpPr/>
          <p:nvPr/>
        </p:nvSpPr>
        <p:spPr bwMode="auto">
          <a:xfrm>
            <a:off x="5514976" y="3467100"/>
            <a:ext cx="2400300" cy="390525"/>
          </a:xfrm>
          <a:prstGeom prst="rect">
            <a:avLst/>
          </a:prstGeom>
          <a:solidFill>
            <a:srgbClr val="0070C0"/>
          </a:solidFill>
          <a:ln w="19050" cap="flat" cmpd="sng" algn="ctr">
            <a:solidFill>
              <a:schemeClr val="tx1"/>
            </a:solidFill>
            <a:prstDash val="solid"/>
            <a:round/>
            <a:headEnd type="none" w="med" len="med"/>
            <a:tailEnd type="none" w="med" len="med"/>
          </a:ln>
          <a:effectLst/>
        </p:spPr>
        <p:txBody>
          <a:bodyPr rtlCol="0" anchor="ctr"/>
          <a:lstStyle/>
          <a:p>
            <a:pPr algn="ctr"/>
            <a:r>
              <a:rPr lang="en-US" smtClean="0">
                <a:solidFill>
                  <a:schemeClr val="bg1"/>
                </a:solidFill>
                <a:latin typeface="+mn-lt"/>
              </a:rPr>
              <a:t>Hardware</a:t>
            </a:r>
            <a:endParaRPr lang="en-US">
              <a:solidFill>
                <a:schemeClr val="bg1"/>
              </a:solidFill>
              <a:latin typeface="+mn-lt"/>
            </a:endParaRPr>
          </a:p>
        </p:txBody>
      </p:sp>
      <p:sp>
        <p:nvSpPr>
          <p:cNvPr id="18" name="Rectangle 17"/>
          <p:cNvSpPr/>
          <p:nvPr/>
        </p:nvSpPr>
        <p:spPr bwMode="auto">
          <a:xfrm>
            <a:off x="5514976" y="2962275"/>
            <a:ext cx="2400300" cy="390525"/>
          </a:xfrm>
          <a:prstGeom prst="rect">
            <a:avLst/>
          </a:prstGeom>
          <a:solidFill>
            <a:srgbClr val="0070C0"/>
          </a:solidFill>
          <a:ln w="19050" cap="flat" cmpd="sng" algn="ctr">
            <a:solidFill>
              <a:schemeClr val="tx1"/>
            </a:solidFill>
            <a:prstDash val="solid"/>
            <a:round/>
            <a:headEnd type="none" w="med" len="med"/>
            <a:tailEnd type="none" w="med" len="med"/>
          </a:ln>
          <a:effectLst/>
        </p:spPr>
        <p:txBody>
          <a:bodyPr rtlCol="0" anchor="ctr"/>
          <a:lstStyle/>
          <a:p>
            <a:pPr algn="ctr"/>
            <a:r>
              <a:rPr lang="en-US" smtClean="0">
                <a:solidFill>
                  <a:schemeClr val="bg1"/>
                </a:solidFill>
                <a:latin typeface="+mn-lt"/>
              </a:rPr>
              <a:t>Middleware</a:t>
            </a:r>
            <a:endParaRPr lang="en-US">
              <a:solidFill>
                <a:schemeClr val="bg1"/>
              </a:solidFill>
              <a:latin typeface="+mn-lt"/>
            </a:endParaRPr>
          </a:p>
        </p:txBody>
      </p:sp>
      <p:sp>
        <p:nvSpPr>
          <p:cNvPr id="19" name="Rectangle 18"/>
          <p:cNvSpPr/>
          <p:nvPr/>
        </p:nvSpPr>
        <p:spPr bwMode="auto">
          <a:xfrm>
            <a:off x="5514976" y="2457450"/>
            <a:ext cx="2400300" cy="390525"/>
          </a:xfrm>
          <a:prstGeom prst="rect">
            <a:avLst/>
          </a:prstGeom>
          <a:solidFill>
            <a:srgbClr val="FF9900"/>
          </a:solidFill>
          <a:ln w="19050" cap="flat" cmpd="sng" algn="ctr">
            <a:solidFill>
              <a:schemeClr val="tx1"/>
            </a:solidFill>
            <a:prstDash val="solid"/>
            <a:round/>
            <a:headEnd type="none" w="med" len="med"/>
            <a:tailEnd type="none" w="med" len="med"/>
          </a:ln>
          <a:effectLst/>
        </p:spPr>
        <p:txBody>
          <a:bodyPr rtlCol="0" anchor="ctr"/>
          <a:lstStyle/>
          <a:p>
            <a:pPr algn="ctr"/>
            <a:r>
              <a:rPr lang="en-US" smtClean="0">
                <a:solidFill>
                  <a:schemeClr val="bg1"/>
                </a:solidFill>
                <a:latin typeface="+mn-lt"/>
              </a:rPr>
              <a:t>Application</a:t>
            </a:r>
            <a:endParaRPr lang="en-US">
              <a:solidFill>
                <a:schemeClr val="bg1"/>
              </a:solidFill>
              <a:latin typeface="+mn-lt"/>
            </a:endParaRPr>
          </a:p>
        </p:txBody>
      </p:sp>
      <p:sp>
        <p:nvSpPr>
          <p:cNvPr id="20" name="Oval 19"/>
          <p:cNvSpPr/>
          <p:nvPr/>
        </p:nvSpPr>
        <p:spPr bwMode="auto">
          <a:xfrm>
            <a:off x="4838700" y="2114550"/>
            <a:ext cx="3705225" cy="2085975"/>
          </a:xfrm>
          <a:prstGeom prst="ellipse">
            <a:avLst/>
          </a:prstGeom>
          <a:noFill/>
          <a:ln w="19050" cap="flat" cmpd="sng" algn="ctr">
            <a:solidFill>
              <a:schemeClr val="tx1"/>
            </a:solidFill>
            <a:prstDash val="dash"/>
            <a:round/>
            <a:headEnd type="none" w="med" len="med"/>
            <a:tailEnd type="none" w="med" len="med"/>
          </a:ln>
          <a:effectLst/>
        </p:spPr>
        <p:txBody>
          <a:bodyPr rtlCol="0" anchor="ctr"/>
          <a:lstStyle/>
          <a:p>
            <a:pPr algn="ctr"/>
            <a:endParaRPr lang="en-US"/>
          </a:p>
        </p:txBody>
      </p:sp>
      <p:cxnSp>
        <p:nvCxnSpPr>
          <p:cNvPr id="22" name="Straight Connector 21"/>
          <p:cNvCxnSpPr/>
          <p:nvPr/>
        </p:nvCxnSpPr>
        <p:spPr bwMode="auto">
          <a:xfrm flipV="1">
            <a:off x="3638550" y="2295525"/>
            <a:ext cx="2009775" cy="733425"/>
          </a:xfrm>
          <a:prstGeom prst="line">
            <a:avLst/>
          </a:prstGeom>
          <a:solidFill>
            <a:schemeClr val="accent1"/>
          </a:solidFill>
          <a:ln w="19050" cap="flat" cmpd="sng" algn="ctr">
            <a:solidFill>
              <a:schemeClr val="tx1"/>
            </a:solidFill>
            <a:prstDash val="sysDash"/>
            <a:round/>
            <a:headEnd type="none" w="med" len="med"/>
            <a:tailEnd type="none" w="med" len="med"/>
          </a:ln>
          <a:effectLst/>
        </p:spPr>
      </p:cxnSp>
      <p:cxnSp>
        <p:nvCxnSpPr>
          <p:cNvPr id="23" name="Straight Connector 22"/>
          <p:cNvCxnSpPr/>
          <p:nvPr/>
        </p:nvCxnSpPr>
        <p:spPr bwMode="auto">
          <a:xfrm>
            <a:off x="3657600" y="3495675"/>
            <a:ext cx="2457450" cy="657225"/>
          </a:xfrm>
          <a:prstGeom prst="line">
            <a:avLst/>
          </a:prstGeom>
          <a:solidFill>
            <a:schemeClr val="accent1"/>
          </a:solidFill>
          <a:ln w="19050" cap="flat" cmpd="sng" algn="ctr">
            <a:solidFill>
              <a:schemeClr val="tx1"/>
            </a:solidFill>
            <a:prstDash val="sysDash"/>
            <a:round/>
            <a:headEnd type="none" w="med" len="med"/>
            <a:tailEnd type="none" w="med" len="med"/>
          </a:ln>
          <a:effectLst/>
        </p:spPr>
      </p:cxnSp>
      <p:cxnSp>
        <p:nvCxnSpPr>
          <p:cNvPr id="27" name="Straight Arrow Connector 26"/>
          <p:cNvCxnSpPr/>
          <p:nvPr/>
        </p:nvCxnSpPr>
        <p:spPr bwMode="auto">
          <a:xfrm rot="5400000">
            <a:off x="6229350" y="2181225"/>
            <a:ext cx="533400" cy="1588"/>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cxnSp>
        <p:nvCxnSpPr>
          <p:cNvPr id="28" name="Straight Arrow Connector 27"/>
          <p:cNvCxnSpPr/>
          <p:nvPr/>
        </p:nvCxnSpPr>
        <p:spPr bwMode="auto">
          <a:xfrm rot="5400000">
            <a:off x="6600825" y="2190750"/>
            <a:ext cx="533400" cy="1588"/>
          </a:xfrm>
          <a:prstGeom prst="straightConnector1">
            <a:avLst/>
          </a:prstGeom>
          <a:solidFill>
            <a:schemeClr val="accent1"/>
          </a:solidFill>
          <a:ln w="19050" cap="flat" cmpd="sng" algn="ctr">
            <a:solidFill>
              <a:schemeClr val="tx1"/>
            </a:solidFill>
            <a:prstDash val="solid"/>
            <a:round/>
            <a:headEnd type="arrow" w="med" len="med"/>
            <a:tailEnd type="none"/>
          </a:ln>
          <a:effectLst/>
        </p:spPr>
      </p:cxnSp>
      <p:cxnSp>
        <p:nvCxnSpPr>
          <p:cNvPr id="32" name="Straight Arrow Connector 31"/>
          <p:cNvCxnSpPr/>
          <p:nvPr/>
        </p:nvCxnSpPr>
        <p:spPr bwMode="auto">
          <a:xfrm rot="16200000" flipH="1">
            <a:off x="2676525" y="2486025"/>
            <a:ext cx="409578" cy="28576"/>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cxnSp>
        <p:nvCxnSpPr>
          <p:cNvPr id="34" name="Straight Arrow Connector 33"/>
          <p:cNvCxnSpPr/>
          <p:nvPr/>
        </p:nvCxnSpPr>
        <p:spPr bwMode="auto">
          <a:xfrm flipV="1">
            <a:off x="3018305" y="2247902"/>
            <a:ext cx="1121" cy="509479"/>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cxnSp>
        <p:nvCxnSpPr>
          <p:cNvPr id="40" name="Straight Arrow Connector 39"/>
          <p:cNvCxnSpPr>
            <a:stCxn id="8" idx="1"/>
            <a:endCxn id="29" idx="1"/>
          </p:cNvCxnSpPr>
          <p:nvPr/>
        </p:nvCxnSpPr>
        <p:spPr bwMode="auto">
          <a:xfrm rot="10800000" flipV="1">
            <a:off x="1752601" y="1969293"/>
            <a:ext cx="881063" cy="4763"/>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pic>
        <p:nvPicPr>
          <p:cNvPr id="41" name="Picture 35" descr="bag_of_money_small_trans.gif"/>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bwMode="auto">
          <a:xfrm>
            <a:off x="1866900" y="1228725"/>
            <a:ext cx="685800" cy="685800"/>
          </a:xfrm>
          <a:prstGeom prst="rect">
            <a:avLst/>
          </a:prstGeom>
          <a:noFill/>
          <a:ln w="9525">
            <a:noFill/>
            <a:miter lim="800000"/>
            <a:headEnd/>
            <a:tailEnd/>
          </a:ln>
        </p:spPr>
      </p:pic>
      <p:pic>
        <p:nvPicPr>
          <p:cNvPr id="29" name="Picture 2" descr="MCj04326240000[1]"/>
          <p:cNvPicPr>
            <a:picLocks noChangeAspect="1" noChangeArrowheads="1"/>
          </p:cNvPicPr>
          <p:nvPr/>
        </p:nvPicPr>
        <p:blipFill>
          <a:blip r:embed="rId6" cstate="print"/>
          <a:srcRect/>
          <a:stretch>
            <a:fillRect/>
          </a:stretch>
        </p:blipFill>
        <p:spPr bwMode="auto">
          <a:xfrm flipH="1">
            <a:off x="1211263" y="1703388"/>
            <a:ext cx="541337" cy="541337"/>
          </a:xfrm>
          <a:prstGeom prst="rect">
            <a:avLst/>
          </a:prstGeom>
          <a:noFill/>
        </p:spPr>
      </p:pic>
      <p:cxnSp>
        <p:nvCxnSpPr>
          <p:cNvPr id="33" name="Straight Arrow Connector 32"/>
          <p:cNvCxnSpPr>
            <a:stCxn id="29" idx="2"/>
            <a:endCxn id="7" idx="0"/>
          </p:cNvCxnSpPr>
          <p:nvPr/>
        </p:nvCxnSpPr>
        <p:spPr bwMode="auto">
          <a:xfrm rot="5400000">
            <a:off x="927650" y="2794244"/>
            <a:ext cx="1103801" cy="4762"/>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pic>
        <p:nvPicPr>
          <p:cNvPr id="35" name="Picture 35" descr="bag_of_money_small_trans.gif"/>
          <p:cNvPicPr>
            <a:picLocks noChangeAspect="1"/>
          </p:cNvPicPr>
          <p:nvPr/>
        </p:nvPicPr>
        <p:blipFill>
          <a:blip r:embed="rId7" cstate="print">
            <a:extLst>
              <a:ext uri="{28A0092B-C50C-407E-A947-70E740481C1C}">
                <a14:useLocalDpi xmlns:a14="http://schemas.microsoft.com/office/drawing/2010/main"/>
              </a:ext>
            </a:extLst>
          </a:blip>
          <a:srcRect/>
          <a:stretch>
            <a:fillRect/>
          </a:stretch>
        </p:blipFill>
        <p:spPr bwMode="auto">
          <a:xfrm>
            <a:off x="962025" y="2533650"/>
            <a:ext cx="476250" cy="476250"/>
          </a:xfrm>
          <a:prstGeom prst="rect">
            <a:avLst/>
          </a:prstGeom>
          <a:noFill/>
          <a:ln w="9525">
            <a:noFill/>
            <a:miter lim="800000"/>
            <a:headEnd/>
            <a:tailEnd/>
          </a:ln>
        </p:spPr>
      </p:pic>
      <p:cxnSp>
        <p:nvCxnSpPr>
          <p:cNvPr id="37" name="Straight Arrow Connector 36"/>
          <p:cNvCxnSpPr/>
          <p:nvPr/>
        </p:nvCxnSpPr>
        <p:spPr bwMode="auto">
          <a:xfrm rot="16200000" flipH="1">
            <a:off x="1676400" y="2266950"/>
            <a:ext cx="723900" cy="628650"/>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pic>
        <p:nvPicPr>
          <p:cNvPr id="38" name="Picture 2" descr="C:\Users\ahae\AppData\Local\Microsoft\Windows\Temporary Internet Files\Content.IE5\WLXXAP26\MCj04315730000[1].pn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996908" y="2152650"/>
            <a:ext cx="450898" cy="453904"/>
          </a:xfrm>
          <a:prstGeom prst="rect">
            <a:avLst/>
          </a:prstGeom>
          <a:noFill/>
          <a:ln w="9525">
            <a:noFill/>
            <a:miter lim="800000"/>
            <a:headEnd/>
            <a:tailEnd/>
          </a:ln>
        </p:spPr>
      </p:pic>
      <p:sp>
        <p:nvSpPr>
          <p:cNvPr id="39" name="TextBox 38"/>
          <p:cNvSpPr txBox="1"/>
          <p:nvPr/>
        </p:nvSpPr>
        <p:spPr>
          <a:xfrm>
            <a:off x="1051464" y="1200150"/>
            <a:ext cx="901209" cy="523220"/>
          </a:xfrm>
          <a:prstGeom prst="rect">
            <a:avLst/>
          </a:prstGeom>
          <a:noFill/>
        </p:spPr>
        <p:txBody>
          <a:bodyPr wrap="none" rtlCol="0">
            <a:spAutoFit/>
          </a:bodyPr>
          <a:lstStyle/>
          <a:p>
            <a:r>
              <a:rPr lang="en-US" sz="1400" dirty="0" smtClean="0">
                <a:latin typeface="+mn-lt"/>
              </a:rPr>
              <a:t>SaaS</a:t>
            </a:r>
            <a:br>
              <a:rPr lang="en-US" sz="1400" dirty="0" smtClean="0">
                <a:latin typeface="+mn-lt"/>
              </a:rPr>
            </a:br>
            <a:r>
              <a:rPr lang="en-US" sz="1400" dirty="0" smtClean="0">
                <a:latin typeface="+mn-lt"/>
              </a:rPr>
              <a:t>provider</a:t>
            </a:r>
            <a:endParaRPr lang="en-US" sz="1400" dirty="0">
              <a:latin typeface="+mn-lt"/>
            </a:endParaRPr>
          </a:p>
        </p:txBody>
      </p:sp>
      <p:sp>
        <p:nvSpPr>
          <p:cNvPr id="9" name="Slide Number Placeholder 8"/>
          <p:cNvSpPr>
            <a:spLocks noGrp="1"/>
          </p:cNvSpPr>
          <p:nvPr>
            <p:ph type="sldNum" sz="quarter" idx="12"/>
          </p:nvPr>
        </p:nvSpPr>
        <p:spPr/>
        <p:txBody>
          <a:bodyPr/>
          <a:lstStyle/>
          <a:p>
            <a:pPr>
              <a:defRPr/>
            </a:pPr>
            <a:fld id="{729111C5-E04E-4942-8174-12BB645D56A6}" type="slidenum">
              <a:rPr lang="en-US" smtClean="0"/>
              <a:pPr>
                <a:defRPr/>
              </a:pPr>
              <a:t>35</a:t>
            </a:fld>
            <a:endParaRPr lang="en-US"/>
          </a:p>
        </p:txBody>
      </p:sp>
    </p:spTree>
    <p:extLst>
      <p:ext uri="{BB962C8B-B14F-4D97-AF65-F5344CB8AC3E}">
        <p14:creationId xmlns:p14="http://schemas.microsoft.com/office/powerpoint/2010/main" val="18099425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Infrastructure as a Service (IaaS)</a:t>
            </a:r>
            <a:endParaRPr lang="en-US"/>
          </a:p>
        </p:txBody>
      </p:sp>
      <p:sp>
        <p:nvSpPr>
          <p:cNvPr id="3" name="Content Placeholder 2"/>
          <p:cNvSpPr>
            <a:spLocks noGrp="1"/>
          </p:cNvSpPr>
          <p:nvPr>
            <p:ph idx="1"/>
          </p:nvPr>
        </p:nvSpPr>
        <p:spPr>
          <a:xfrm>
            <a:off x="152400" y="4476750"/>
            <a:ext cx="8610600" cy="1924050"/>
          </a:xfrm>
        </p:spPr>
        <p:txBody>
          <a:bodyPr>
            <a:normAutofit fontScale="92500"/>
          </a:bodyPr>
          <a:lstStyle/>
          <a:p>
            <a:r>
              <a:rPr lang="en-US" dirty="0" smtClean="0"/>
              <a:t>Cloud provides raw computing resources</a:t>
            </a:r>
          </a:p>
          <a:p>
            <a:pPr lvl="1"/>
            <a:r>
              <a:rPr lang="en-US" dirty="0" smtClean="0"/>
              <a:t>Virtual machine, blade server, storage, network, ...</a:t>
            </a:r>
          </a:p>
          <a:p>
            <a:pPr lvl="1"/>
            <a:r>
              <a:rPr lang="en-US" dirty="0" smtClean="0"/>
              <a:t>Customer pays </a:t>
            </a:r>
            <a:r>
              <a:rPr lang="en-US" dirty="0" err="1" smtClean="0"/>
              <a:t>SaaS</a:t>
            </a:r>
            <a:r>
              <a:rPr lang="en-US" dirty="0" smtClean="0"/>
              <a:t> provider for the service; </a:t>
            </a:r>
            <a:r>
              <a:rPr lang="en-US" dirty="0" err="1" smtClean="0"/>
              <a:t>SaaS</a:t>
            </a:r>
            <a:r>
              <a:rPr lang="en-US" dirty="0" smtClean="0"/>
              <a:t> provider pays the cloud for the resources</a:t>
            </a:r>
          </a:p>
          <a:p>
            <a:pPr lvl="1"/>
            <a:r>
              <a:rPr lang="en-US" dirty="0" smtClean="0"/>
              <a:t>Examples: Amazon Web Services, </a:t>
            </a:r>
            <a:r>
              <a:rPr lang="en-US" dirty="0" err="1" smtClean="0"/>
              <a:t>DigitalOcean</a:t>
            </a:r>
            <a:r>
              <a:rPr lang="en-US" dirty="0" smtClean="0"/>
              <a:t>, </a:t>
            </a:r>
            <a:r>
              <a:rPr lang="en-US" dirty="0" err="1" smtClean="0"/>
              <a:t>Joyent</a:t>
            </a:r>
            <a:endParaRPr lang="en-US" dirty="0" smtClean="0"/>
          </a:p>
        </p:txBody>
      </p:sp>
      <p:pic>
        <p:nvPicPr>
          <p:cNvPr id="7" name="Picture 3" descr="MCj04326230000[1]"/>
          <p:cNvPicPr>
            <a:picLocks noChangeAspect="1" noChangeArrowheads="1"/>
          </p:cNvPicPr>
          <p:nvPr/>
        </p:nvPicPr>
        <p:blipFill>
          <a:blip r:embed="rId2" cstate="print"/>
          <a:srcRect/>
          <a:stretch>
            <a:fillRect/>
          </a:stretch>
        </p:blipFill>
        <p:spPr bwMode="auto">
          <a:xfrm>
            <a:off x="1209675" y="3348526"/>
            <a:ext cx="534987" cy="534987"/>
          </a:xfrm>
          <a:prstGeom prst="rect">
            <a:avLst/>
          </a:prstGeom>
          <a:noFill/>
        </p:spPr>
      </p:pic>
      <p:pic>
        <p:nvPicPr>
          <p:cNvPr id="8" name="Picture 19" descr="greenguy"/>
          <p:cNvPicPr>
            <a:picLocks noChangeAspect="1" noChangeArrowheads="1"/>
          </p:cNvPicPr>
          <p:nvPr/>
        </p:nvPicPr>
        <p:blipFill>
          <a:blip r:embed="rId3" cstate="print">
            <a:lum bright="14000" contrast="-10000"/>
          </a:blip>
          <a:srcRect/>
          <a:stretch>
            <a:fillRect/>
          </a:stretch>
        </p:blipFill>
        <p:spPr bwMode="auto">
          <a:xfrm>
            <a:off x="2633663" y="1698625"/>
            <a:ext cx="541337" cy="541338"/>
          </a:xfrm>
          <a:prstGeom prst="rect">
            <a:avLst/>
          </a:prstGeom>
          <a:noFill/>
          <a:ln w="9525">
            <a:noFill/>
            <a:miter lim="800000"/>
            <a:headEnd/>
            <a:tailEnd/>
          </a:ln>
        </p:spPr>
      </p:pic>
      <p:grpSp>
        <p:nvGrpSpPr>
          <p:cNvPr id="6" name="Group 39"/>
          <p:cNvGrpSpPr>
            <a:grpSpLocks/>
          </p:cNvGrpSpPr>
          <p:nvPr/>
        </p:nvGrpSpPr>
        <p:grpSpPr bwMode="auto">
          <a:xfrm>
            <a:off x="2003425" y="2681288"/>
            <a:ext cx="1939925" cy="1300162"/>
            <a:chOff x="6737139" y="2633668"/>
            <a:chExt cx="1940138" cy="1300162"/>
          </a:xfrm>
        </p:grpSpPr>
        <p:sp>
          <p:nvSpPr>
            <p:cNvPr id="10" name="Cloud"/>
            <p:cNvSpPr>
              <a:spLocks noChangeAspect="1" noEditPoints="1" noChangeArrowheads="1"/>
            </p:cNvSpPr>
            <p:nvPr/>
          </p:nvSpPr>
          <p:spPr bwMode="auto">
            <a:xfrm rot="268469">
              <a:off x="6737139" y="2633668"/>
              <a:ext cx="1940138" cy="130016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noFill/>
              <a:miter lim="800000"/>
              <a:headEnd/>
              <a:tailEnd/>
            </a:ln>
            <a:effectLst>
              <a:outerShdw blurRad="50800" dist="50800" dir="2700000" algn="tl" rotWithShape="0">
                <a:prstClr val="black">
                  <a:alpha val="40000"/>
                </a:prstClr>
              </a:outerShdw>
            </a:effectLst>
          </p:spPr>
          <p:txBody>
            <a:bodyPr/>
            <a:lstStyle/>
            <a:p>
              <a:pPr algn="ctr">
                <a:spcBef>
                  <a:spcPct val="20000"/>
                </a:spcBef>
                <a:buClr>
                  <a:schemeClr val="hlink"/>
                </a:buClr>
                <a:buSzPct val="55000"/>
                <a:buFont typeface="Wingdings" pitchFamily="2" charset="2"/>
                <a:buNone/>
                <a:defRPr/>
              </a:pPr>
              <a:endParaRPr lang="en-US">
                <a:cs typeface="+mn-cs"/>
              </a:endParaRPr>
            </a:p>
          </p:txBody>
        </p:sp>
        <p:pic>
          <p:nvPicPr>
            <p:cNvPr id="11" name="Picture 51" descr="MCj04316160000[1]"/>
            <p:cNvPicPr>
              <a:picLocks noChangeAspect="1" noChangeArrowheads="1"/>
            </p:cNvPicPr>
            <p:nvPr/>
          </p:nvPicPr>
          <p:blipFill>
            <a:blip r:embed="rId4" cstate="print"/>
            <a:srcRect/>
            <a:stretch>
              <a:fillRect/>
            </a:stretch>
          </p:blipFill>
          <p:spPr bwMode="auto">
            <a:xfrm>
              <a:off x="7747002" y="2882904"/>
              <a:ext cx="736600" cy="736600"/>
            </a:xfrm>
            <a:prstGeom prst="rect">
              <a:avLst/>
            </a:prstGeom>
            <a:noFill/>
            <a:ln w="9525">
              <a:noFill/>
              <a:miter lim="800000"/>
              <a:headEnd/>
              <a:tailEnd/>
            </a:ln>
          </p:spPr>
        </p:pic>
        <p:pic>
          <p:nvPicPr>
            <p:cNvPr id="12" name="Picture 51" descr="MCj04316160000[1]"/>
            <p:cNvPicPr>
              <a:picLocks noChangeAspect="1" noChangeArrowheads="1"/>
            </p:cNvPicPr>
            <p:nvPr/>
          </p:nvPicPr>
          <p:blipFill>
            <a:blip r:embed="rId4" cstate="print"/>
            <a:srcRect/>
            <a:stretch>
              <a:fillRect/>
            </a:stretch>
          </p:blipFill>
          <p:spPr bwMode="auto">
            <a:xfrm>
              <a:off x="7356477" y="2892429"/>
              <a:ext cx="736600" cy="736600"/>
            </a:xfrm>
            <a:prstGeom prst="rect">
              <a:avLst/>
            </a:prstGeom>
            <a:noFill/>
            <a:ln w="9525">
              <a:noFill/>
              <a:miter lim="800000"/>
              <a:headEnd/>
              <a:tailEnd/>
            </a:ln>
          </p:spPr>
        </p:pic>
        <p:pic>
          <p:nvPicPr>
            <p:cNvPr id="13" name="Picture 51" descr="MCj04316160000[1]"/>
            <p:cNvPicPr>
              <a:picLocks noChangeAspect="1" noChangeArrowheads="1"/>
            </p:cNvPicPr>
            <p:nvPr/>
          </p:nvPicPr>
          <p:blipFill>
            <a:blip r:embed="rId4" cstate="print"/>
            <a:srcRect/>
            <a:stretch>
              <a:fillRect/>
            </a:stretch>
          </p:blipFill>
          <p:spPr bwMode="auto">
            <a:xfrm>
              <a:off x="6965952" y="2901954"/>
              <a:ext cx="736600" cy="736600"/>
            </a:xfrm>
            <a:prstGeom prst="rect">
              <a:avLst/>
            </a:prstGeom>
            <a:noFill/>
            <a:ln w="9525">
              <a:noFill/>
              <a:miter lim="800000"/>
              <a:headEnd/>
              <a:tailEnd/>
            </a:ln>
          </p:spPr>
        </p:pic>
      </p:grpSp>
      <p:sp>
        <p:nvSpPr>
          <p:cNvPr id="14" name="TextBox 13"/>
          <p:cNvSpPr txBox="1"/>
          <p:nvPr/>
        </p:nvSpPr>
        <p:spPr>
          <a:xfrm>
            <a:off x="1041941" y="3848100"/>
            <a:ext cx="901209" cy="523220"/>
          </a:xfrm>
          <a:prstGeom prst="rect">
            <a:avLst/>
          </a:prstGeom>
          <a:noFill/>
        </p:spPr>
        <p:txBody>
          <a:bodyPr wrap="none" rtlCol="0">
            <a:spAutoFit/>
          </a:bodyPr>
          <a:lstStyle/>
          <a:p>
            <a:r>
              <a:rPr lang="en-US" sz="1400" smtClean="0">
                <a:latin typeface="+mn-lt"/>
              </a:rPr>
              <a:t>Cloud</a:t>
            </a:r>
            <a:br>
              <a:rPr lang="en-US" sz="1400" smtClean="0">
                <a:latin typeface="+mn-lt"/>
              </a:rPr>
            </a:br>
            <a:r>
              <a:rPr lang="en-US" sz="1400" smtClean="0">
                <a:latin typeface="+mn-lt"/>
              </a:rPr>
              <a:t>provider</a:t>
            </a:r>
            <a:endParaRPr lang="en-US" sz="1400">
              <a:latin typeface="+mn-lt"/>
            </a:endParaRPr>
          </a:p>
        </p:txBody>
      </p:sp>
      <p:sp>
        <p:nvSpPr>
          <p:cNvPr id="15" name="TextBox 14"/>
          <p:cNvSpPr txBox="1"/>
          <p:nvPr/>
        </p:nvSpPr>
        <p:spPr>
          <a:xfrm>
            <a:off x="2629386" y="1438275"/>
            <a:ext cx="583814" cy="307777"/>
          </a:xfrm>
          <a:prstGeom prst="rect">
            <a:avLst/>
          </a:prstGeom>
          <a:noFill/>
        </p:spPr>
        <p:txBody>
          <a:bodyPr wrap="none" rtlCol="0">
            <a:spAutoFit/>
          </a:bodyPr>
          <a:lstStyle/>
          <a:p>
            <a:r>
              <a:rPr lang="en-US" sz="1400" smtClean="0">
                <a:latin typeface="+mn-lt"/>
              </a:rPr>
              <a:t>User</a:t>
            </a:r>
            <a:endParaRPr lang="en-US" sz="1400">
              <a:latin typeface="+mn-lt"/>
            </a:endParaRPr>
          </a:p>
        </p:txBody>
      </p:sp>
      <p:sp>
        <p:nvSpPr>
          <p:cNvPr id="16" name="Rectangle 15"/>
          <p:cNvSpPr/>
          <p:nvPr/>
        </p:nvSpPr>
        <p:spPr bwMode="auto">
          <a:xfrm>
            <a:off x="5514976" y="3467100"/>
            <a:ext cx="2400300" cy="390525"/>
          </a:xfrm>
          <a:prstGeom prst="rect">
            <a:avLst/>
          </a:prstGeom>
          <a:solidFill>
            <a:srgbClr val="0070C0"/>
          </a:solidFill>
          <a:ln w="19050" cap="flat" cmpd="sng" algn="ctr">
            <a:solidFill>
              <a:schemeClr val="tx1"/>
            </a:solidFill>
            <a:prstDash val="solid"/>
            <a:round/>
            <a:headEnd type="none" w="med" len="med"/>
            <a:tailEnd type="none" w="med" len="med"/>
          </a:ln>
          <a:effectLst/>
        </p:spPr>
        <p:txBody>
          <a:bodyPr rtlCol="0" anchor="ctr"/>
          <a:lstStyle/>
          <a:p>
            <a:pPr algn="ctr"/>
            <a:r>
              <a:rPr lang="en-US" smtClean="0">
                <a:solidFill>
                  <a:schemeClr val="bg1"/>
                </a:solidFill>
                <a:latin typeface="+mn-lt"/>
              </a:rPr>
              <a:t>Hardware</a:t>
            </a:r>
            <a:endParaRPr lang="en-US">
              <a:solidFill>
                <a:schemeClr val="bg1"/>
              </a:solidFill>
              <a:latin typeface="+mn-lt"/>
            </a:endParaRPr>
          </a:p>
        </p:txBody>
      </p:sp>
      <p:sp>
        <p:nvSpPr>
          <p:cNvPr id="18" name="Rectangle 17"/>
          <p:cNvSpPr/>
          <p:nvPr/>
        </p:nvSpPr>
        <p:spPr bwMode="auto">
          <a:xfrm>
            <a:off x="5514976" y="2962275"/>
            <a:ext cx="2400300" cy="390525"/>
          </a:xfrm>
          <a:prstGeom prst="rect">
            <a:avLst/>
          </a:prstGeom>
          <a:solidFill>
            <a:srgbClr val="FF9900"/>
          </a:solidFill>
          <a:ln w="19050" cap="flat" cmpd="sng" algn="ctr">
            <a:solidFill>
              <a:schemeClr val="tx1"/>
            </a:solidFill>
            <a:prstDash val="solid"/>
            <a:round/>
            <a:headEnd type="none" w="med" len="med"/>
            <a:tailEnd type="none" w="med" len="med"/>
          </a:ln>
          <a:effectLst/>
        </p:spPr>
        <p:txBody>
          <a:bodyPr rtlCol="0" anchor="ctr"/>
          <a:lstStyle/>
          <a:p>
            <a:pPr algn="ctr"/>
            <a:r>
              <a:rPr lang="en-US" smtClean="0">
                <a:solidFill>
                  <a:schemeClr val="bg1"/>
                </a:solidFill>
                <a:latin typeface="+mn-lt"/>
              </a:rPr>
              <a:t>Middleware</a:t>
            </a:r>
            <a:endParaRPr lang="en-US">
              <a:solidFill>
                <a:schemeClr val="bg1"/>
              </a:solidFill>
              <a:latin typeface="+mn-lt"/>
            </a:endParaRPr>
          </a:p>
        </p:txBody>
      </p:sp>
      <p:sp>
        <p:nvSpPr>
          <p:cNvPr id="19" name="Rectangle 18"/>
          <p:cNvSpPr/>
          <p:nvPr/>
        </p:nvSpPr>
        <p:spPr bwMode="auto">
          <a:xfrm>
            <a:off x="5514976" y="2457450"/>
            <a:ext cx="2400300" cy="390525"/>
          </a:xfrm>
          <a:prstGeom prst="rect">
            <a:avLst/>
          </a:prstGeom>
          <a:solidFill>
            <a:srgbClr val="FF9900"/>
          </a:solidFill>
          <a:ln w="19050" cap="flat" cmpd="sng" algn="ctr">
            <a:solidFill>
              <a:schemeClr val="tx1"/>
            </a:solidFill>
            <a:prstDash val="solid"/>
            <a:round/>
            <a:headEnd type="none" w="med" len="med"/>
            <a:tailEnd type="none" w="med" len="med"/>
          </a:ln>
          <a:effectLst/>
        </p:spPr>
        <p:txBody>
          <a:bodyPr rtlCol="0" anchor="ctr"/>
          <a:lstStyle/>
          <a:p>
            <a:pPr algn="ctr"/>
            <a:r>
              <a:rPr lang="en-US" smtClean="0">
                <a:solidFill>
                  <a:schemeClr val="bg1"/>
                </a:solidFill>
                <a:latin typeface="+mn-lt"/>
              </a:rPr>
              <a:t>Application</a:t>
            </a:r>
            <a:endParaRPr lang="en-US">
              <a:solidFill>
                <a:schemeClr val="bg1"/>
              </a:solidFill>
              <a:latin typeface="+mn-lt"/>
            </a:endParaRPr>
          </a:p>
        </p:txBody>
      </p:sp>
      <p:sp>
        <p:nvSpPr>
          <p:cNvPr id="20" name="Oval 19"/>
          <p:cNvSpPr/>
          <p:nvPr/>
        </p:nvSpPr>
        <p:spPr bwMode="auto">
          <a:xfrm>
            <a:off x="4838700" y="2114550"/>
            <a:ext cx="3705225" cy="2085975"/>
          </a:xfrm>
          <a:prstGeom prst="ellipse">
            <a:avLst/>
          </a:prstGeom>
          <a:noFill/>
          <a:ln w="19050" cap="flat" cmpd="sng" algn="ctr">
            <a:solidFill>
              <a:schemeClr val="tx1"/>
            </a:solidFill>
            <a:prstDash val="dash"/>
            <a:round/>
            <a:headEnd type="none" w="med" len="med"/>
            <a:tailEnd type="none" w="med" len="med"/>
          </a:ln>
          <a:effectLst/>
        </p:spPr>
        <p:txBody>
          <a:bodyPr rtlCol="0" anchor="ctr"/>
          <a:lstStyle/>
          <a:p>
            <a:pPr algn="ctr"/>
            <a:endParaRPr lang="en-US"/>
          </a:p>
        </p:txBody>
      </p:sp>
      <p:cxnSp>
        <p:nvCxnSpPr>
          <p:cNvPr id="22" name="Straight Connector 21"/>
          <p:cNvCxnSpPr/>
          <p:nvPr/>
        </p:nvCxnSpPr>
        <p:spPr bwMode="auto">
          <a:xfrm flipV="1">
            <a:off x="3638550" y="2295525"/>
            <a:ext cx="2009775" cy="733425"/>
          </a:xfrm>
          <a:prstGeom prst="line">
            <a:avLst/>
          </a:prstGeom>
          <a:solidFill>
            <a:schemeClr val="accent1"/>
          </a:solidFill>
          <a:ln w="19050" cap="flat" cmpd="sng" algn="ctr">
            <a:solidFill>
              <a:schemeClr val="tx1"/>
            </a:solidFill>
            <a:prstDash val="sysDash"/>
            <a:round/>
            <a:headEnd type="none" w="med" len="med"/>
            <a:tailEnd type="none" w="med" len="med"/>
          </a:ln>
          <a:effectLst/>
        </p:spPr>
      </p:cxnSp>
      <p:cxnSp>
        <p:nvCxnSpPr>
          <p:cNvPr id="23" name="Straight Connector 22"/>
          <p:cNvCxnSpPr/>
          <p:nvPr/>
        </p:nvCxnSpPr>
        <p:spPr bwMode="auto">
          <a:xfrm>
            <a:off x="3657600" y="3495675"/>
            <a:ext cx="2457450" cy="657225"/>
          </a:xfrm>
          <a:prstGeom prst="line">
            <a:avLst/>
          </a:prstGeom>
          <a:solidFill>
            <a:schemeClr val="accent1"/>
          </a:solidFill>
          <a:ln w="19050" cap="flat" cmpd="sng" algn="ctr">
            <a:solidFill>
              <a:schemeClr val="tx1"/>
            </a:solidFill>
            <a:prstDash val="sysDash"/>
            <a:round/>
            <a:headEnd type="none" w="med" len="med"/>
            <a:tailEnd type="none" w="med" len="med"/>
          </a:ln>
          <a:effectLst/>
        </p:spPr>
      </p:cxnSp>
      <p:cxnSp>
        <p:nvCxnSpPr>
          <p:cNvPr id="27" name="Straight Arrow Connector 26"/>
          <p:cNvCxnSpPr/>
          <p:nvPr/>
        </p:nvCxnSpPr>
        <p:spPr bwMode="auto">
          <a:xfrm rot="5400000">
            <a:off x="6229350" y="2181225"/>
            <a:ext cx="533400" cy="1588"/>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cxnSp>
        <p:nvCxnSpPr>
          <p:cNvPr id="28" name="Straight Arrow Connector 27"/>
          <p:cNvCxnSpPr/>
          <p:nvPr/>
        </p:nvCxnSpPr>
        <p:spPr bwMode="auto">
          <a:xfrm rot="5400000">
            <a:off x="6600825" y="2190750"/>
            <a:ext cx="533400" cy="1588"/>
          </a:xfrm>
          <a:prstGeom prst="straightConnector1">
            <a:avLst/>
          </a:prstGeom>
          <a:solidFill>
            <a:schemeClr val="accent1"/>
          </a:solidFill>
          <a:ln w="19050" cap="flat" cmpd="sng" algn="ctr">
            <a:solidFill>
              <a:schemeClr val="tx1"/>
            </a:solidFill>
            <a:prstDash val="solid"/>
            <a:round/>
            <a:headEnd type="arrow" w="med" len="med"/>
            <a:tailEnd type="none"/>
          </a:ln>
          <a:effectLst/>
        </p:spPr>
      </p:cxnSp>
      <p:cxnSp>
        <p:nvCxnSpPr>
          <p:cNvPr id="32" name="Straight Arrow Connector 31"/>
          <p:cNvCxnSpPr/>
          <p:nvPr/>
        </p:nvCxnSpPr>
        <p:spPr bwMode="auto">
          <a:xfrm rot="16200000" flipH="1">
            <a:off x="2676525" y="2486025"/>
            <a:ext cx="409578" cy="28576"/>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cxnSp>
        <p:nvCxnSpPr>
          <p:cNvPr id="34" name="Straight Arrow Connector 33"/>
          <p:cNvCxnSpPr/>
          <p:nvPr/>
        </p:nvCxnSpPr>
        <p:spPr bwMode="auto">
          <a:xfrm flipV="1">
            <a:off x="3018305" y="2247902"/>
            <a:ext cx="1121" cy="509479"/>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cxnSp>
        <p:nvCxnSpPr>
          <p:cNvPr id="40" name="Straight Arrow Connector 39"/>
          <p:cNvCxnSpPr>
            <a:stCxn id="8" idx="1"/>
            <a:endCxn id="29" idx="1"/>
          </p:cNvCxnSpPr>
          <p:nvPr/>
        </p:nvCxnSpPr>
        <p:spPr bwMode="auto">
          <a:xfrm rot="10800000" flipV="1">
            <a:off x="1752601" y="1969293"/>
            <a:ext cx="881063" cy="4763"/>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pic>
        <p:nvPicPr>
          <p:cNvPr id="41" name="Picture 35" descr="bag_of_money_small_trans.gif"/>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bwMode="auto">
          <a:xfrm>
            <a:off x="1866900" y="1228725"/>
            <a:ext cx="685800" cy="685800"/>
          </a:xfrm>
          <a:prstGeom prst="rect">
            <a:avLst/>
          </a:prstGeom>
          <a:noFill/>
          <a:ln w="9525">
            <a:noFill/>
            <a:miter lim="800000"/>
            <a:headEnd/>
            <a:tailEnd/>
          </a:ln>
        </p:spPr>
      </p:pic>
      <p:pic>
        <p:nvPicPr>
          <p:cNvPr id="29" name="Picture 2" descr="MCj04326240000[1]"/>
          <p:cNvPicPr>
            <a:picLocks noChangeAspect="1" noChangeArrowheads="1"/>
          </p:cNvPicPr>
          <p:nvPr/>
        </p:nvPicPr>
        <p:blipFill>
          <a:blip r:embed="rId6" cstate="print"/>
          <a:srcRect/>
          <a:stretch>
            <a:fillRect/>
          </a:stretch>
        </p:blipFill>
        <p:spPr bwMode="auto">
          <a:xfrm flipH="1">
            <a:off x="1211263" y="1703388"/>
            <a:ext cx="541337" cy="541337"/>
          </a:xfrm>
          <a:prstGeom prst="rect">
            <a:avLst/>
          </a:prstGeom>
          <a:noFill/>
        </p:spPr>
      </p:pic>
      <p:cxnSp>
        <p:nvCxnSpPr>
          <p:cNvPr id="33" name="Straight Arrow Connector 32"/>
          <p:cNvCxnSpPr>
            <a:stCxn id="29" idx="2"/>
            <a:endCxn id="7" idx="0"/>
          </p:cNvCxnSpPr>
          <p:nvPr/>
        </p:nvCxnSpPr>
        <p:spPr bwMode="auto">
          <a:xfrm rot="5400000">
            <a:off x="927650" y="2794244"/>
            <a:ext cx="1103801" cy="4762"/>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pic>
        <p:nvPicPr>
          <p:cNvPr id="35" name="Picture 35" descr="bag_of_money_small_trans.gif"/>
          <p:cNvPicPr>
            <a:picLocks noChangeAspect="1"/>
          </p:cNvPicPr>
          <p:nvPr/>
        </p:nvPicPr>
        <p:blipFill>
          <a:blip r:embed="rId7" cstate="print">
            <a:extLst>
              <a:ext uri="{28A0092B-C50C-407E-A947-70E740481C1C}">
                <a14:useLocalDpi xmlns:a14="http://schemas.microsoft.com/office/drawing/2010/main"/>
              </a:ext>
            </a:extLst>
          </a:blip>
          <a:srcRect/>
          <a:stretch>
            <a:fillRect/>
          </a:stretch>
        </p:blipFill>
        <p:spPr bwMode="auto">
          <a:xfrm>
            <a:off x="1000125" y="2609850"/>
            <a:ext cx="400050" cy="400050"/>
          </a:xfrm>
          <a:prstGeom prst="rect">
            <a:avLst/>
          </a:prstGeom>
          <a:noFill/>
          <a:ln w="9525">
            <a:noFill/>
            <a:miter lim="800000"/>
            <a:headEnd/>
            <a:tailEnd/>
          </a:ln>
        </p:spPr>
      </p:pic>
      <p:cxnSp>
        <p:nvCxnSpPr>
          <p:cNvPr id="37" name="Straight Arrow Connector 36"/>
          <p:cNvCxnSpPr/>
          <p:nvPr/>
        </p:nvCxnSpPr>
        <p:spPr bwMode="auto">
          <a:xfrm rot="16200000" flipH="1">
            <a:off x="1676400" y="2266950"/>
            <a:ext cx="723900" cy="628650"/>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pic>
        <p:nvPicPr>
          <p:cNvPr id="38" name="Picture 2" descr="C:\Users\ahae\AppData\Local\Microsoft\Windows\Temporary Internet Files\Content.IE5\WLXXAP26\MCj04315730000[1].png"/>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996908" y="2152650"/>
            <a:ext cx="450898" cy="453904"/>
          </a:xfrm>
          <a:prstGeom prst="rect">
            <a:avLst/>
          </a:prstGeom>
          <a:noFill/>
          <a:ln w="9525">
            <a:noFill/>
            <a:miter lim="800000"/>
            <a:headEnd/>
            <a:tailEnd/>
          </a:ln>
        </p:spPr>
      </p:pic>
      <p:sp>
        <p:nvSpPr>
          <p:cNvPr id="39" name="TextBox 38"/>
          <p:cNvSpPr txBox="1"/>
          <p:nvPr/>
        </p:nvSpPr>
        <p:spPr>
          <a:xfrm>
            <a:off x="1051464" y="1200150"/>
            <a:ext cx="901209" cy="523220"/>
          </a:xfrm>
          <a:prstGeom prst="rect">
            <a:avLst/>
          </a:prstGeom>
          <a:noFill/>
        </p:spPr>
        <p:txBody>
          <a:bodyPr wrap="none" rtlCol="0">
            <a:spAutoFit/>
          </a:bodyPr>
          <a:lstStyle/>
          <a:p>
            <a:r>
              <a:rPr lang="en-US" sz="1400" dirty="0" smtClean="0">
                <a:latin typeface="+mn-lt"/>
              </a:rPr>
              <a:t>SaaS</a:t>
            </a:r>
            <a:br>
              <a:rPr lang="en-US" sz="1400" dirty="0" smtClean="0">
                <a:latin typeface="+mn-lt"/>
              </a:rPr>
            </a:br>
            <a:r>
              <a:rPr lang="en-US" sz="1400" dirty="0" smtClean="0">
                <a:latin typeface="+mn-lt"/>
              </a:rPr>
              <a:t>provider</a:t>
            </a:r>
            <a:endParaRPr lang="en-US" sz="1400" dirty="0">
              <a:latin typeface="+mn-lt"/>
            </a:endParaRPr>
          </a:p>
        </p:txBody>
      </p:sp>
      <p:sp>
        <p:nvSpPr>
          <p:cNvPr id="9" name="Slide Number Placeholder 8"/>
          <p:cNvSpPr>
            <a:spLocks noGrp="1"/>
          </p:cNvSpPr>
          <p:nvPr>
            <p:ph type="sldNum" sz="quarter" idx="12"/>
          </p:nvPr>
        </p:nvSpPr>
        <p:spPr/>
        <p:txBody>
          <a:bodyPr/>
          <a:lstStyle/>
          <a:p>
            <a:pPr>
              <a:defRPr/>
            </a:pPr>
            <a:fld id="{729111C5-E04E-4942-8174-12BB645D56A6}" type="slidenum">
              <a:rPr lang="en-US" smtClean="0"/>
              <a:pPr>
                <a:defRPr/>
              </a:pPr>
              <a:t>36</a:t>
            </a:fld>
            <a:endParaRPr lang="en-US"/>
          </a:p>
        </p:txBody>
      </p:sp>
    </p:spTree>
    <p:extLst>
      <p:ext uri="{BB962C8B-B14F-4D97-AF65-F5344CB8AC3E}">
        <p14:creationId xmlns:p14="http://schemas.microsoft.com/office/powerpoint/2010/main" val="59835960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Private/hybrid/community clouds</a:t>
            </a:r>
            <a:endParaRPr lang="en-US"/>
          </a:p>
        </p:txBody>
      </p:sp>
      <p:sp>
        <p:nvSpPr>
          <p:cNvPr id="3" name="Content Placeholder 2"/>
          <p:cNvSpPr>
            <a:spLocks noGrp="1"/>
          </p:cNvSpPr>
          <p:nvPr>
            <p:ph idx="1"/>
          </p:nvPr>
        </p:nvSpPr>
        <p:spPr>
          <a:xfrm>
            <a:off x="152400" y="3924299"/>
            <a:ext cx="8763000" cy="2638425"/>
          </a:xfrm>
        </p:spPr>
        <p:txBody>
          <a:bodyPr>
            <a:normAutofit fontScale="92500"/>
          </a:bodyPr>
          <a:lstStyle/>
          <a:p>
            <a:r>
              <a:rPr lang="en-US" dirty="0" smtClean="0"/>
              <a:t>Who can become a customer of the cloud?</a:t>
            </a:r>
          </a:p>
          <a:p>
            <a:pPr lvl="1"/>
            <a:r>
              <a:rPr lang="en-US" dirty="0" smtClean="0">
                <a:solidFill>
                  <a:srgbClr val="FF9900"/>
                </a:solidFill>
              </a:rPr>
              <a:t>Public cloud: </a:t>
            </a:r>
            <a:r>
              <a:rPr lang="en-US" dirty="0" smtClean="0"/>
              <a:t>Commercial service; open to (almost) </a:t>
            </a:r>
            <a:r>
              <a:rPr lang="en-US" dirty="0" smtClean="0"/>
              <a:t>anyone Example</a:t>
            </a:r>
            <a:r>
              <a:rPr lang="en-US" dirty="0" smtClean="0"/>
              <a:t>: Amazon AWS, Microsoft Azure, Google App Engine</a:t>
            </a:r>
          </a:p>
          <a:p>
            <a:pPr lvl="1"/>
            <a:r>
              <a:rPr lang="en-US" dirty="0" smtClean="0">
                <a:solidFill>
                  <a:srgbClr val="FF9900"/>
                </a:solidFill>
              </a:rPr>
              <a:t>Community cloud: </a:t>
            </a:r>
            <a:r>
              <a:rPr lang="en-US" dirty="0" smtClean="0"/>
              <a:t>Shared by several similar organizations.</a:t>
            </a:r>
            <a:br>
              <a:rPr lang="en-US" dirty="0" smtClean="0"/>
            </a:br>
            <a:r>
              <a:rPr lang="en-US" dirty="0" smtClean="0"/>
              <a:t>Example: Google’s “</a:t>
            </a:r>
            <a:r>
              <a:rPr lang="en-US" dirty="0" err="1" smtClean="0"/>
              <a:t>Gov</a:t>
            </a:r>
            <a:r>
              <a:rPr lang="en-US" dirty="0" smtClean="0"/>
              <a:t> Cloud”</a:t>
            </a:r>
          </a:p>
          <a:p>
            <a:pPr lvl="1"/>
            <a:r>
              <a:rPr lang="en-US" dirty="0" smtClean="0">
                <a:solidFill>
                  <a:srgbClr val="FF9900"/>
                </a:solidFill>
              </a:rPr>
              <a:t>Private cloud: </a:t>
            </a:r>
            <a:r>
              <a:rPr lang="en-US" dirty="0" smtClean="0"/>
              <a:t>Shared within a single organization. </a:t>
            </a:r>
            <a:br>
              <a:rPr lang="en-US" dirty="0" smtClean="0"/>
            </a:br>
            <a:r>
              <a:rPr lang="en-US" dirty="0" smtClean="0"/>
              <a:t>Example: Internal datacenter of a large company.</a:t>
            </a:r>
          </a:p>
          <a:p>
            <a:pPr lvl="1">
              <a:buNone/>
            </a:pPr>
            <a:endParaRPr lang="en-US" dirty="0"/>
          </a:p>
        </p:txBody>
      </p:sp>
      <p:pic>
        <p:nvPicPr>
          <p:cNvPr id="12" name="Picture 2" descr="MCj04326240000[1]"/>
          <p:cNvPicPr>
            <a:picLocks noChangeAspect="1" noChangeArrowheads="1"/>
          </p:cNvPicPr>
          <p:nvPr/>
        </p:nvPicPr>
        <p:blipFill>
          <a:blip r:embed="rId2" cstate="print"/>
          <a:srcRect/>
          <a:stretch>
            <a:fillRect/>
          </a:stretch>
        </p:blipFill>
        <p:spPr bwMode="auto">
          <a:xfrm flipH="1">
            <a:off x="1906588" y="2122489"/>
            <a:ext cx="274637" cy="274637"/>
          </a:xfrm>
          <a:prstGeom prst="rect">
            <a:avLst/>
          </a:prstGeom>
          <a:noFill/>
        </p:spPr>
      </p:pic>
      <p:pic>
        <p:nvPicPr>
          <p:cNvPr id="13" name="Picture 3" descr="MCj04326230000[1]"/>
          <p:cNvPicPr>
            <a:picLocks noChangeAspect="1" noChangeArrowheads="1"/>
          </p:cNvPicPr>
          <p:nvPr/>
        </p:nvPicPr>
        <p:blipFill>
          <a:blip r:embed="rId3" cstate="print"/>
          <a:srcRect/>
          <a:stretch>
            <a:fillRect/>
          </a:stretch>
        </p:blipFill>
        <p:spPr bwMode="auto">
          <a:xfrm>
            <a:off x="1581150" y="1819276"/>
            <a:ext cx="276225" cy="276225"/>
          </a:xfrm>
          <a:prstGeom prst="rect">
            <a:avLst/>
          </a:prstGeom>
          <a:noFill/>
        </p:spPr>
      </p:pic>
      <p:sp>
        <p:nvSpPr>
          <p:cNvPr id="16" name="Cloud"/>
          <p:cNvSpPr>
            <a:spLocks noChangeAspect="1" noEditPoints="1" noChangeArrowheads="1"/>
          </p:cNvSpPr>
          <p:nvPr/>
        </p:nvSpPr>
        <p:spPr bwMode="auto">
          <a:xfrm rot="268469">
            <a:off x="1735352" y="2602806"/>
            <a:ext cx="1371996" cy="919529"/>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noFill/>
            <a:miter lim="800000"/>
            <a:headEnd/>
            <a:tailEnd/>
          </a:ln>
          <a:effectLst>
            <a:outerShdw blurRad="50800" dist="50800" dir="2700000" algn="tl" rotWithShape="0">
              <a:prstClr val="black">
                <a:alpha val="40000"/>
              </a:prstClr>
            </a:outerShdw>
          </a:effectLst>
        </p:spPr>
        <p:txBody>
          <a:bodyPr/>
          <a:lstStyle/>
          <a:p>
            <a:pPr algn="ctr">
              <a:spcBef>
                <a:spcPct val="20000"/>
              </a:spcBef>
              <a:buClr>
                <a:schemeClr val="hlink"/>
              </a:buClr>
              <a:buSzPct val="55000"/>
              <a:buFont typeface="Wingdings" pitchFamily="2" charset="2"/>
              <a:buNone/>
              <a:defRPr/>
            </a:pPr>
            <a:endParaRPr lang="en-US">
              <a:cs typeface="+mn-cs"/>
            </a:endParaRPr>
          </a:p>
        </p:txBody>
      </p:sp>
      <p:pic>
        <p:nvPicPr>
          <p:cNvPr id="26" name="Picture 2" descr="MCj04326240000[1]"/>
          <p:cNvPicPr>
            <a:picLocks noChangeAspect="1" noChangeArrowheads="1"/>
          </p:cNvPicPr>
          <p:nvPr/>
        </p:nvPicPr>
        <p:blipFill>
          <a:blip r:embed="rId2" cstate="print"/>
          <a:srcRect/>
          <a:stretch>
            <a:fillRect/>
          </a:stretch>
        </p:blipFill>
        <p:spPr bwMode="auto">
          <a:xfrm flipH="1">
            <a:off x="2544763" y="1798639"/>
            <a:ext cx="274637" cy="274637"/>
          </a:xfrm>
          <a:prstGeom prst="rect">
            <a:avLst/>
          </a:prstGeom>
          <a:noFill/>
        </p:spPr>
      </p:pic>
      <p:pic>
        <p:nvPicPr>
          <p:cNvPr id="28" name="Picture 3" descr="MCj04326230000[1]"/>
          <p:cNvPicPr>
            <a:picLocks noChangeAspect="1" noChangeArrowheads="1"/>
          </p:cNvPicPr>
          <p:nvPr/>
        </p:nvPicPr>
        <p:blipFill>
          <a:blip r:embed="rId3" cstate="print"/>
          <a:srcRect/>
          <a:stretch>
            <a:fillRect/>
          </a:stretch>
        </p:blipFill>
        <p:spPr bwMode="auto">
          <a:xfrm>
            <a:off x="2314575" y="2066926"/>
            <a:ext cx="276225" cy="276225"/>
          </a:xfrm>
          <a:prstGeom prst="rect">
            <a:avLst/>
          </a:prstGeom>
          <a:noFill/>
        </p:spPr>
      </p:pic>
      <p:pic>
        <p:nvPicPr>
          <p:cNvPr id="29" name="Picture 3" descr="MCj04326230000[1]"/>
          <p:cNvPicPr>
            <a:picLocks noChangeAspect="1" noChangeArrowheads="1"/>
          </p:cNvPicPr>
          <p:nvPr/>
        </p:nvPicPr>
        <p:blipFill>
          <a:blip r:embed="rId3" cstate="print"/>
          <a:srcRect/>
          <a:stretch>
            <a:fillRect/>
          </a:stretch>
        </p:blipFill>
        <p:spPr bwMode="auto">
          <a:xfrm>
            <a:off x="2352675" y="1514476"/>
            <a:ext cx="276225" cy="276225"/>
          </a:xfrm>
          <a:prstGeom prst="rect">
            <a:avLst/>
          </a:prstGeom>
          <a:noFill/>
        </p:spPr>
      </p:pic>
      <p:sp>
        <p:nvSpPr>
          <p:cNvPr id="30" name="Rounded Rectangle 29"/>
          <p:cNvSpPr/>
          <p:nvPr/>
        </p:nvSpPr>
        <p:spPr bwMode="auto">
          <a:xfrm>
            <a:off x="4867274" y="1695451"/>
            <a:ext cx="509337" cy="666750"/>
          </a:xfrm>
          <a:prstGeom prst="roundRect">
            <a:avLst/>
          </a:prstGeom>
          <a:noFill/>
          <a:ln w="19050" cap="flat" cmpd="sng" algn="ctr">
            <a:solidFill>
              <a:srgbClr val="FF0000"/>
            </a:solidFill>
            <a:prstDash val="sysDash"/>
            <a:round/>
            <a:headEnd type="none" w="med" len="med"/>
            <a:tailEnd type="none" w="med" len="med"/>
          </a:ln>
          <a:effectLst/>
        </p:spPr>
        <p:txBody>
          <a:bodyPr rtlCol="0" anchor="ctr"/>
          <a:lstStyle/>
          <a:p>
            <a:pPr algn="ctr"/>
            <a:endParaRPr lang="en-US"/>
          </a:p>
        </p:txBody>
      </p:sp>
      <p:sp>
        <p:nvSpPr>
          <p:cNvPr id="32" name="Cloud"/>
          <p:cNvSpPr>
            <a:spLocks noChangeAspect="1" noEditPoints="1" noChangeArrowheads="1"/>
          </p:cNvSpPr>
          <p:nvPr/>
        </p:nvSpPr>
        <p:spPr bwMode="auto">
          <a:xfrm rot="268469">
            <a:off x="4373777" y="2574231"/>
            <a:ext cx="1371996" cy="919529"/>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noFill/>
            <a:miter lim="800000"/>
            <a:headEnd/>
            <a:tailEnd/>
          </a:ln>
          <a:effectLst>
            <a:outerShdw blurRad="50800" dist="50800" dir="2700000" algn="tl" rotWithShape="0">
              <a:prstClr val="black">
                <a:alpha val="40000"/>
              </a:prstClr>
            </a:outerShdw>
          </a:effectLst>
        </p:spPr>
        <p:txBody>
          <a:bodyPr/>
          <a:lstStyle/>
          <a:p>
            <a:pPr algn="ctr">
              <a:spcBef>
                <a:spcPct val="20000"/>
              </a:spcBef>
              <a:buClr>
                <a:schemeClr val="hlink"/>
              </a:buClr>
              <a:buSzPct val="55000"/>
              <a:buFont typeface="Wingdings" pitchFamily="2" charset="2"/>
              <a:buNone/>
              <a:defRPr/>
            </a:pPr>
            <a:endParaRPr lang="en-US">
              <a:cs typeface="+mn-cs"/>
            </a:endParaRPr>
          </a:p>
        </p:txBody>
      </p:sp>
      <p:sp>
        <p:nvSpPr>
          <p:cNvPr id="33" name="Cloud"/>
          <p:cNvSpPr>
            <a:spLocks noChangeAspect="1" noEditPoints="1" noChangeArrowheads="1"/>
          </p:cNvSpPr>
          <p:nvPr/>
        </p:nvSpPr>
        <p:spPr bwMode="auto">
          <a:xfrm rot="268469">
            <a:off x="7136027" y="2536131"/>
            <a:ext cx="1371996" cy="919529"/>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noFill/>
            <a:miter lim="800000"/>
            <a:headEnd/>
            <a:tailEnd/>
          </a:ln>
          <a:effectLst>
            <a:outerShdw blurRad="50800" dist="50800" dir="2700000" algn="tl" rotWithShape="0">
              <a:prstClr val="black">
                <a:alpha val="40000"/>
              </a:prstClr>
            </a:outerShdw>
          </a:effectLst>
        </p:spPr>
        <p:txBody>
          <a:bodyPr/>
          <a:lstStyle/>
          <a:p>
            <a:pPr algn="ctr">
              <a:spcBef>
                <a:spcPct val="20000"/>
              </a:spcBef>
              <a:buClr>
                <a:schemeClr val="hlink"/>
              </a:buClr>
              <a:buSzPct val="55000"/>
              <a:buFont typeface="Wingdings" pitchFamily="2" charset="2"/>
              <a:buNone/>
              <a:defRPr/>
            </a:pPr>
            <a:endParaRPr lang="en-US">
              <a:cs typeface="+mn-cs"/>
            </a:endParaRPr>
          </a:p>
        </p:txBody>
      </p:sp>
      <p:sp>
        <p:nvSpPr>
          <p:cNvPr id="34" name="Rounded Rectangle 33"/>
          <p:cNvSpPr/>
          <p:nvPr/>
        </p:nvSpPr>
        <p:spPr bwMode="auto">
          <a:xfrm>
            <a:off x="5505449" y="1695451"/>
            <a:ext cx="509337" cy="666750"/>
          </a:xfrm>
          <a:prstGeom prst="roundRect">
            <a:avLst/>
          </a:prstGeom>
          <a:noFill/>
          <a:ln w="19050" cap="flat" cmpd="sng" algn="ctr">
            <a:solidFill>
              <a:srgbClr val="FF0000"/>
            </a:solidFill>
            <a:prstDash val="sysDash"/>
            <a:round/>
            <a:headEnd type="none" w="med" len="med"/>
            <a:tailEnd type="none" w="med" len="med"/>
          </a:ln>
          <a:effectLst/>
        </p:spPr>
        <p:txBody>
          <a:bodyPr rtlCol="0" anchor="ctr"/>
          <a:lstStyle/>
          <a:p>
            <a:pPr algn="ctr"/>
            <a:endParaRPr lang="en-US"/>
          </a:p>
        </p:txBody>
      </p:sp>
      <p:pic>
        <p:nvPicPr>
          <p:cNvPr id="42" name="Picture 3" descr="MCj04326230000[1]"/>
          <p:cNvPicPr>
            <a:picLocks noChangeAspect="1" noChangeArrowheads="1"/>
          </p:cNvPicPr>
          <p:nvPr/>
        </p:nvPicPr>
        <p:blipFill>
          <a:blip r:embed="rId3" cstate="print"/>
          <a:srcRect/>
          <a:stretch>
            <a:fillRect/>
          </a:stretch>
        </p:blipFill>
        <p:spPr bwMode="auto">
          <a:xfrm>
            <a:off x="4495800" y="2057401"/>
            <a:ext cx="276225" cy="276225"/>
          </a:xfrm>
          <a:prstGeom prst="rect">
            <a:avLst/>
          </a:prstGeom>
          <a:noFill/>
        </p:spPr>
      </p:pic>
      <p:pic>
        <p:nvPicPr>
          <p:cNvPr id="43" name="Picture 3" descr="MCj04326230000[1]"/>
          <p:cNvPicPr>
            <a:picLocks noChangeAspect="1" noChangeArrowheads="1"/>
          </p:cNvPicPr>
          <p:nvPr/>
        </p:nvPicPr>
        <p:blipFill>
          <a:blip r:embed="rId3" cstate="print"/>
          <a:srcRect/>
          <a:stretch>
            <a:fillRect/>
          </a:stretch>
        </p:blipFill>
        <p:spPr bwMode="auto">
          <a:xfrm>
            <a:off x="4029075" y="1847851"/>
            <a:ext cx="276225" cy="276225"/>
          </a:xfrm>
          <a:prstGeom prst="rect">
            <a:avLst/>
          </a:prstGeom>
          <a:noFill/>
        </p:spPr>
      </p:pic>
      <p:pic>
        <p:nvPicPr>
          <p:cNvPr id="45" name="Picture 2" descr="MCj04326240000[1]"/>
          <p:cNvPicPr>
            <a:picLocks noChangeAspect="1" noChangeArrowheads="1"/>
          </p:cNvPicPr>
          <p:nvPr/>
        </p:nvPicPr>
        <p:blipFill>
          <a:blip r:embed="rId2" cstate="print"/>
          <a:srcRect/>
          <a:stretch>
            <a:fillRect/>
          </a:stretch>
        </p:blipFill>
        <p:spPr bwMode="auto">
          <a:xfrm flipH="1">
            <a:off x="2687638" y="2208214"/>
            <a:ext cx="274637" cy="274637"/>
          </a:xfrm>
          <a:prstGeom prst="rect">
            <a:avLst/>
          </a:prstGeom>
          <a:noFill/>
        </p:spPr>
      </p:pic>
      <p:pic>
        <p:nvPicPr>
          <p:cNvPr id="47" name="Picture 2" descr="MCj04326240000[1]"/>
          <p:cNvPicPr>
            <a:picLocks noChangeAspect="1" noChangeArrowheads="1"/>
          </p:cNvPicPr>
          <p:nvPr/>
        </p:nvPicPr>
        <p:blipFill>
          <a:blip r:embed="rId2" cstate="print"/>
          <a:srcRect/>
          <a:stretch>
            <a:fillRect/>
          </a:stretch>
        </p:blipFill>
        <p:spPr bwMode="auto">
          <a:xfrm flipH="1">
            <a:off x="4868863" y="1770064"/>
            <a:ext cx="274637" cy="274637"/>
          </a:xfrm>
          <a:prstGeom prst="rect">
            <a:avLst/>
          </a:prstGeom>
          <a:noFill/>
        </p:spPr>
      </p:pic>
      <p:pic>
        <p:nvPicPr>
          <p:cNvPr id="48" name="Picture 3" descr="MCj04326230000[1]"/>
          <p:cNvPicPr>
            <a:picLocks noChangeAspect="1" noChangeArrowheads="1"/>
          </p:cNvPicPr>
          <p:nvPr/>
        </p:nvPicPr>
        <p:blipFill>
          <a:blip r:embed="rId3" cstate="print"/>
          <a:srcRect/>
          <a:stretch>
            <a:fillRect/>
          </a:stretch>
        </p:blipFill>
        <p:spPr bwMode="auto">
          <a:xfrm>
            <a:off x="4152900" y="2286001"/>
            <a:ext cx="276225" cy="276225"/>
          </a:xfrm>
          <a:prstGeom prst="rect">
            <a:avLst/>
          </a:prstGeom>
          <a:noFill/>
        </p:spPr>
      </p:pic>
      <p:cxnSp>
        <p:nvCxnSpPr>
          <p:cNvPr id="50" name="Straight Arrow Connector 49"/>
          <p:cNvCxnSpPr>
            <a:stCxn id="30" idx="2"/>
          </p:cNvCxnSpPr>
          <p:nvPr/>
        </p:nvCxnSpPr>
        <p:spPr bwMode="auto">
          <a:xfrm rot="5400000">
            <a:off x="4885072" y="2544430"/>
            <a:ext cx="419100" cy="54643"/>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cxnSp>
        <p:nvCxnSpPr>
          <p:cNvPr id="52" name="Straight Arrow Connector 51"/>
          <p:cNvCxnSpPr>
            <a:stCxn id="34" idx="2"/>
          </p:cNvCxnSpPr>
          <p:nvPr/>
        </p:nvCxnSpPr>
        <p:spPr bwMode="auto">
          <a:xfrm rot="5400000">
            <a:off x="5389897" y="2420604"/>
            <a:ext cx="428625" cy="311818"/>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grpSp>
        <p:nvGrpSpPr>
          <p:cNvPr id="56" name="Group 55"/>
          <p:cNvGrpSpPr/>
          <p:nvPr/>
        </p:nvGrpSpPr>
        <p:grpSpPr>
          <a:xfrm>
            <a:off x="2012641" y="2847976"/>
            <a:ext cx="860755" cy="428624"/>
            <a:chOff x="1765488" y="2644774"/>
            <a:chExt cx="1517483" cy="755650"/>
          </a:xfrm>
        </p:grpSpPr>
        <p:pic>
          <p:nvPicPr>
            <p:cNvPr id="53" name="Picture 51" descr="MCj04316160000[1]"/>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546452" y="2644774"/>
              <a:ext cx="736519" cy="736600"/>
            </a:xfrm>
            <a:prstGeom prst="rect">
              <a:avLst/>
            </a:prstGeom>
            <a:noFill/>
            <a:ln w="9525">
              <a:noFill/>
              <a:miter lim="800000"/>
              <a:headEnd/>
              <a:tailEnd/>
            </a:ln>
          </p:spPr>
        </p:pic>
        <p:pic>
          <p:nvPicPr>
            <p:cNvPr id="54" name="Picture 51" descr="MCj04316160000[1]"/>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55970" y="2654299"/>
              <a:ext cx="736519" cy="736600"/>
            </a:xfrm>
            <a:prstGeom prst="rect">
              <a:avLst/>
            </a:prstGeom>
            <a:noFill/>
            <a:ln w="9525">
              <a:noFill/>
              <a:miter lim="800000"/>
              <a:headEnd/>
              <a:tailEnd/>
            </a:ln>
          </p:spPr>
        </p:pic>
        <p:pic>
          <p:nvPicPr>
            <p:cNvPr id="55" name="Picture 51" descr="MCj04316160000[1]"/>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765488" y="2663824"/>
              <a:ext cx="736519" cy="736600"/>
            </a:xfrm>
            <a:prstGeom prst="rect">
              <a:avLst/>
            </a:prstGeom>
            <a:noFill/>
            <a:ln w="9525">
              <a:noFill/>
              <a:miter lim="800000"/>
              <a:headEnd/>
              <a:tailEnd/>
            </a:ln>
          </p:spPr>
        </p:pic>
      </p:grpSp>
      <p:grpSp>
        <p:nvGrpSpPr>
          <p:cNvPr id="57" name="Group 56"/>
          <p:cNvGrpSpPr/>
          <p:nvPr/>
        </p:nvGrpSpPr>
        <p:grpSpPr>
          <a:xfrm>
            <a:off x="4651066" y="2809876"/>
            <a:ext cx="860755" cy="428624"/>
            <a:chOff x="1765488" y="2644774"/>
            <a:chExt cx="1517483" cy="755650"/>
          </a:xfrm>
        </p:grpSpPr>
        <p:pic>
          <p:nvPicPr>
            <p:cNvPr id="58" name="Picture 51" descr="MCj04316160000[1]"/>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546452" y="2644774"/>
              <a:ext cx="736519" cy="736600"/>
            </a:xfrm>
            <a:prstGeom prst="rect">
              <a:avLst/>
            </a:prstGeom>
            <a:noFill/>
            <a:ln w="9525">
              <a:noFill/>
              <a:miter lim="800000"/>
              <a:headEnd/>
              <a:tailEnd/>
            </a:ln>
          </p:spPr>
        </p:pic>
        <p:pic>
          <p:nvPicPr>
            <p:cNvPr id="59" name="Picture 51" descr="MCj04316160000[1]"/>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55970" y="2654299"/>
              <a:ext cx="736519" cy="736600"/>
            </a:xfrm>
            <a:prstGeom prst="rect">
              <a:avLst/>
            </a:prstGeom>
            <a:noFill/>
            <a:ln w="9525">
              <a:noFill/>
              <a:miter lim="800000"/>
              <a:headEnd/>
              <a:tailEnd/>
            </a:ln>
          </p:spPr>
        </p:pic>
        <p:pic>
          <p:nvPicPr>
            <p:cNvPr id="60" name="Picture 51" descr="MCj04316160000[1]"/>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765488" y="2663824"/>
              <a:ext cx="736519" cy="736600"/>
            </a:xfrm>
            <a:prstGeom prst="rect">
              <a:avLst/>
            </a:prstGeom>
            <a:noFill/>
            <a:ln w="9525">
              <a:noFill/>
              <a:miter lim="800000"/>
              <a:headEnd/>
              <a:tailEnd/>
            </a:ln>
          </p:spPr>
        </p:pic>
      </p:grpSp>
      <p:grpSp>
        <p:nvGrpSpPr>
          <p:cNvPr id="61" name="Group 60"/>
          <p:cNvGrpSpPr/>
          <p:nvPr/>
        </p:nvGrpSpPr>
        <p:grpSpPr>
          <a:xfrm>
            <a:off x="7413316" y="2800351"/>
            <a:ext cx="860755" cy="428624"/>
            <a:chOff x="1765488" y="2644774"/>
            <a:chExt cx="1517483" cy="755650"/>
          </a:xfrm>
        </p:grpSpPr>
        <p:pic>
          <p:nvPicPr>
            <p:cNvPr id="62" name="Picture 51" descr="MCj04316160000[1]"/>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546452" y="2644774"/>
              <a:ext cx="736519" cy="736600"/>
            </a:xfrm>
            <a:prstGeom prst="rect">
              <a:avLst/>
            </a:prstGeom>
            <a:noFill/>
            <a:ln w="9525">
              <a:noFill/>
              <a:miter lim="800000"/>
              <a:headEnd/>
              <a:tailEnd/>
            </a:ln>
          </p:spPr>
        </p:pic>
        <p:pic>
          <p:nvPicPr>
            <p:cNvPr id="63" name="Picture 51" descr="MCj04316160000[1]"/>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55970" y="2654299"/>
              <a:ext cx="736519" cy="736600"/>
            </a:xfrm>
            <a:prstGeom prst="rect">
              <a:avLst/>
            </a:prstGeom>
            <a:noFill/>
            <a:ln w="9525">
              <a:noFill/>
              <a:miter lim="800000"/>
              <a:headEnd/>
              <a:tailEnd/>
            </a:ln>
          </p:spPr>
        </p:pic>
        <p:pic>
          <p:nvPicPr>
            <p:cNvPr id="64" name="Picture 51" descr="MCj04316160000[1]"/>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765488" y="2663824"/>
              <a:ext cx="736519" cy="736600"/>
            </a:xfrm>
            <a:prstGeom prst="rect">
              <a:avLst/>
            </a:prstGeom>
            <a:noFill/>
            <a:ln w="9525">
              <a:noFill/>
              <a:miter lim="800000"/>
              <a:headEnd/>
              <a:tailEnd/>
            </a:ln>
          </p:spPr>
        </p:pic>
      </p:grpSp>
      <p:sp>
        <p:nvSpPr>
          <p:cNvPr id="65" name="TextBox 64"/>
          <p:cNvSpPr txBox="1"/>
          <p:nvPr/>
        </p:nvSpPr>
        <p:spPr>
          <a:xfrm>
            <a:off x="4659927" y="1219201"/>
            <a:ext cx="885179" cy="461665"/>
          </a:xfrm>
          <a:prstGeom prst="rect">
            <a:avLst/>
          </a:prstGeom>
          <a:noFill/>
        </p:spPr>
        <p:txBody>
          <a:bodyPr wrap="none" rtlCol="0">
            <a:spAutoFit/>
          </a:bodyPr>
          <a:lstStyle/>
          <a:p>
            <a:r>
              <a:rPr lang="en-US" sz="1200" smtClean="0">
                <a:latin typeface="+mn-lt"/>
              </a:rPr>
              <a:t>Company</a:t>
            </a:r>
            <a:br>
              <a:rPr lang="en-US" sz="1200" smtClean="0">
                <a:latin typeface="+mn-lt"/>
              </a:rPr>
            </a:br>
            <a:r>
              <a:rPr lang="en-US" sz="1200" smtClean="0">
                <a:latin typeface="+mn-lt"/>
              </a:rPr>
              <a:t>A</a:t>
            </a:r>
            <a:endParaRPr lang="en-US" sz="1200">
              <a:latin typeface="+mn-lt"/>
            </a:endParaRPr>
          </a:p>
        </p:txBody>
      </p:sp>
      <p:sp>
        <p:nvSpPr>
          <p:cNvPr id="66" name="TextBox 65"/>
          <p:cNvSpPr txBox="1"/>
          <p:nvPr/>
        </p:nvSpPr>
        <p:spPr>
          <a:xfrm>
            <a:off x="5336202" y="1219201"/>
            <a:ext cx="885179" cy="461665"/>
          </a:xfrm>
          <a:prstGeom prst="rect">
            <a:avLst/>
          </a:prstGeom>
          <a:noFill/>
        </p:spPr>
        <p:txBody>
          <a:bodyPr wrap="none" rtlCol="0">
            <a:spAutoFit/>
          </a:bodyPr>
          <a:lstStyle/>
          <a:p>
            <a:r>
              <a:rPr lang="en-US" sz="1200" smtClean="0">
                <a:latin typeface="+mn-lt"/>
              </a:rPr>
              <a:t>Company</a:t>
            </a:r>
            <a:br>
              <a:rPr lang="en-US" sz="1200" smtClean="0">
                <a:latin typeface="+mn-lt"/>
              </a:rPr>
            </a:br>
            <a:r>
              <a:rPr lang="en-US" sz="1200" smtClean="0">
                <a:latin typeface="+mn-lt"/>
              </a:rPr>
              <a:t>B</a:t>
            </a:r>
            <a:endParaRPr lang="en-US" sz="1200">
              <a:latin typeface="+mn-lt"/>
            </a:endParaRPr>
          </a:p>
        </p:txBody>
      </p:sp>
      <p:sp>
        <p:nvSpPr>
          <p:cNvPr id="67" name="Rounded Rectangle 66"/>
          <p:cNvSpPr/>
          <p:nvPr/>
        </p:nvSpPr>
        <p:spPr bwMode="auto">
          <a:xfrm>
            <a:off x="6972299" y="2085976"/>
            <a:ext cx="1743076" cy="1495424"/>
          </a:xfrm>
          <a:prstGeom prst="roundRect">
            <a:avLst/>
          </a:prstGeom>
          <a:noFill/>
          <a:ln w="19050" cap="flat" cmpd="sng" algn="ctr">
            <a:solidFill>
              <a:srgbClr val="FF0000"/>
            </a:solidFill>
            <a:prstDash val="sysDash"/>
            <a:round/>
            <a:headEnd type="none" w="med" len="med"/>
            <a:tailEnd type="none" w="med" len="med"/>
          </a:ln>
          <a:effectLst/>
        </p:spPr>
        <p:txBody>
          <a:bodyPr rtlCol="0" anchor="ctr"/>
          <a:lstStyle/>
          <a:p>
            <a:pPr algn="ctr"/>
            <a:endParaRPr lang="en-US"/>
          </a:p>
        </p:txBody>
      </p:sp>
      <p:pic>
        <p:nvPicPr>
          <p:cNvPr id="68" name="Picture 19" descr="greenguy"/>
          <p:cNvPicPr>
            <a:picLocks noChangeAspect="1" noChangeArrowheads="1"/>
          </p:cNvPicPr>
          <p:nvPr/>
        </p:nvPicPr>
        <p:blipFill>
          <a:blip r:embed="rId5" cstate="print">
            <a:lum bright="14000" contrast="-10000"/>
            <a:extLst>
              <a:ext uri="{28A0092B-C50C-407E-A947-70E740481C1C}">
                <a14:useLocalDpi xmlns:a14="http://schemas.microsoft.com/office/drawing/2010/main"/>
              </a:ext>
            </a:extLst>
          </a:blip>
          <a:srcRect/>
          <a:stretch>
            <a:fillRect/>
          </a:stretch>
        </p:blipFill>
        <p:spPr bwMode="auto">
          <a:xfrm>
            <a:off x="7085014" y="2219327"/>
            <a:ext cx="277812" cy="277812"/>
          </a:xfrm>
          <a:prstGeom prst="rect">
            <a:avLst/>
          </a:prstGeom>
          <a:noFill/>
          <a:ln w="9525">
            <a:noFill/>
            <a:miter lim="800000"/>
            <a:headEnd/>
            <a:tailEnd/>
          </a:ln>
        </p:spPr>
      </p:pic>
      <p:pic>
        <p:nvPicPr>
          <p:cNvPr id="69" name="Picture 19" descr="greenguy"/>
          <p:cNvPicPr>
            <a:picLocks noChangeAspect="1" noChangeArrowheads="1"/>
          </p:cNvPicPr>
          <p:nvPr/>
        </p:nvPicPr>
        <p:blipFill>
          <a:blip r:embed="rId5" cstate="print">
            <a:lum bright="14000" contrast="-10000"/>
            <a:extLst>
              <a:ext uri="{28A0092B-C50C-407E-A947-70E740481C1C}">
                <a14:useLocalDpi xmlns:a14="http://schemas.microsoft.com/office/drawing/2010/main"/>
              </a:ext>
            </a:extLst>
          </a:blip>
          <a:srcRect/>
          <a:stretch>
            <a:fillRect/>
          </a:stretch>
        </p:blipFill>
        <p:spPr bwMode="auto">
          <a:xfrm>
            <a:off x="3065464" y="1885952"/>
            <a:ext cx="277812" cy="277812"/>
          </a:xfrm>
          <a:prstGeom prst="rect">
            <a:avLst/>
          </a:prstGeom>
          <a:noFill/>
          <a:ln w="9525">
            <a:noFill/>
            <a:miter lim="800000"/>
            <a:headEnd/>
            <a:tailEnd/>
          </a:ln>
        </p:spPr>
      </p:pic>
      <p:pic>
        <p:nvPicPr>
          <p:cNvPr id="70" name="Picture 19" descr="greenguy"/>
          <p:cNvPicPr>
            <a:picLocks noChangeAspect="1" noChangeArrowheads="1"/>
          </p:cNvPicPr>
          <p:nvPr/>
        </p:nvPicPr>
        <p:blipFill>
          <a:blip r:embed="rId5" cstate="print">
            <a:lum bright="14000" contrast="-10000"/>
            <a:extLst>
              <a:ext uri="{28A0092B-C50C-407E-A947-70E740481C1C}">
                <a14:useLocalDpi xmlns:a14="http://schemas.microsoft.com/office/drawing/2010/main"/>
              </a:ext>
            </a:extLst>
          </a:blip>
          <a:srcRect/>
          <a:stretch>
            <a:fillRect/>
          </a:stretch>
        </p:blipFill>
        <p:spPr bwMode="auto">
          <a:xfrm>
            <a:off x="1979614" y="1666877"/>
            <a:ext cx="277812" cy="277812"/>
          </a:xfrm>
          <a:prstGeom prst="rect">
            <a:avLst/>
          </a:prstGeom>
          <a:noFill/>
          <a:ln w="9525">
            <a:noFill/>
            <a:miter lim="800000"/>
            <a:headEnd/>
            <a:tailEnd/>
          </a:ln>
        </p:spPr>
      </p:pic>
      <p:pic>
        <p:nvPicPr>
          <p:cNvPr id="71" name="Picture 2" descr="MCj04326240000[1]"/>
          <p:cNvPicPr>
            <a:picLocks noChangeAspect="1" noChangeArrowheads="1"/>
          </p:cNvPicPr>
          <p:nvPr/>
        </p:nvPicPr>
        <p:blipFill>
          <a:blip r:embed="rId2" cstate="print"/>
          <a:srcRect/>
          <a:stretch>
            <a:fillRect/>
          </a:stretch>
        </p:blipFill>
        <p:spPr bwMode="auto">
          <a:xfrm flipH="1">
            <a:off x="5068888" y="2008189"/>
            <a:ext cx="274637" cy="274637"/>
          </a:xfrm>
          <a:prstGeom prst="rect">
            <a:avLst/>
          </a:prstGeom>
          <a:noFill/>
        </p:spPr>
      </p:pic>
      <p:pic>
        <p:nvPicPr>
          <p:cNvPr id="72" name="Picture 3" descr="MCj04326230000[1]"/>
          <p:cNvPicPr>
            <a:picLocks noChangeAspect="1" noChangeArrowheads="1"/>
          </p:cNvPicPr>
          <p:nvPr/>
        </p:nvPicPr>
        <p:blipFill>
          <a:blip r:embed="rId3" cstate="print"/>
          <a:srcRect/>
          <a:stretch>
            <a:fillRect/>
          </a:stretch>
        </p:blipFill>
        <p:spPr bwMode="auto">
          <a:xfrm>
            <a:off x="4352925" y="1704976"/>
            <a:ext cx="276225" cy="276225"/>
          </a:xfrm>
          <a:prstGeom prst="rect">
            <a:avLst/>
          </a:prstGeom>
          <a:noFill/>
        </p:spPr>
      </p:pic>
      <p:pic>
        <p:nvPicPr>
          <p:cNvPr id="74" name="Picture 19" descr="greenguy"/>
          <p:cNvPicPr>
            <a:picLocks noChangeAspect="1" noChangeArrowheads="1"/>
          </p:cNvPicPr>
          <p:nvPr/>
        </p:nvPicPr>
        <p:blipFill>
          <a:blip r:embed="rId5" cstate="print">
            <a:lum bright="14000" contrast="-10000"/>
            <a:extLst>
              <a:ext uri="{28A0092B-C50C-407E-A947-70E740481C1C}">
                <a14:useLocalDpi xmlns:a14="http://schemas.microsoft.com/office/drawing/2010/main"/>
              </a:ext>
            </a:extLst>
          </a:blip>
          <a:srcRect/>
          <a:stretch>
            <a:fillRect/>
          </a:stretch>
        </p:blipFill>
        <p:spPr bwMode="auto">
          <a:xfrm>
            <a:off x="7494589" y="2162177"/>
            <a:ext cx="277812" cy="277812"/>
          </a:xfrm>
          <a:prstGeom prst="rect">
            <a:avLst/>
          </a:prstGeom>
          <a:noFill/>
          <a:ln w="9525">
            <a:noFill/>
            <a:miter lim="800000"/>
            <a:headEnd/>
            <a:tailEnd/>
          </a:ln>
        </p:spPr>
      </p:pic>
      <p:pic>
        <p:nvPicPr>
          <p:cNvPr id="75" name="Picture 19" descr="greenguy"/>
          <p:cNvPicPr>
            <a:picLocks noChangeAspect="1" noChangeArrowheads="1"/>
          </p:cNvPicPr>
          <p:nvPr/>
        </p:nvPicPr>
        <p:blipFill>
          <a:blip r:embed="rId5" cstate="print">
            <a:lum bright="14000" contrast="-10000"/>
            <a:extLst>
              <a:ext uri="{28A0092B-C50C-407E-A947-70E740481C1C}">
                <a14:useLocalDpi xmlns:a14="http://schemas.microsoft.com/office/drawing/2010/main"/>
              </a:ext>
            </a:extLst>
          </a:blip>
          <a:srcRect/>
          <a:stretch>
            <a:fillRect/>
          </a:stretch>
        </p:blipFill>
        <p:spPr bwMode="auto">
          <a:xfrm>
            <a:off x="7856539" y="2295527"/>
            <a:ext cx="277812" cy="277812"/>
          </a:xfrm>
          <a:prstGeom prst="rect">
            <a:avLst/>
          </a:prstGeom>
          <a:noFill/>
          <a:ln w="9525">
            <a:noFill/>
            <a:miter lim="800000"/>
            <a:headEnd/>
            <a:tailEnd/>
          </a:ln>
        </p:spPr>
      </p:pic>
      <p:pic>
        <p:nvPicPr>
          <p:cNvPr id="76" name="Picture 19" descr="greenguy"/>
          <p:cNvPicPr>
            <a:picLocks noChangeAspect="1" noChangeArrowheads="1"/>
          </p:cNvPicPr>
          <p:nvPr/>
        </p:nvPicPr>
        <p:blipFill>
          <a:blip r:embed="rId5" cstate="print">
            <a:lum bright="14000" contrast="-10000"/>
            <a:extLst>
              <a:ext uri="{28A0092B-C50C-407E-A947-70E740481C1C}">
                <a14:useLocalDpi xmlns:a14="http://schemas.microsoft.com/office/drawing/2010/main"/>
              </a:ext>
            </a:extLst>
          </a:blip>
          <a:srcRect/>
          <a:stretch>
            <a:fillRect/>
          </a:stretch>
        </p:blipFill>
        <p:spPr bwMode="auto">
          <a:xfrm>
            <a:off x="8218489" y="2143127"/>
            <a:ext cx="277812" cy="277812"/>
          </a:xfrm>
          <a:prstGeom prst="rect">
            <a:avLst/>
          </a:prstGeom>
          <a:noFill/>
          <a:ln w="9525">
            <a:noFill/>
            <a:miter lim="800000"/>
            <a:headEnd/>
            <a:tailEnd/>
          </a:ln>
        </p:spPr>
      </p:pic>
      <p:pic>
        <p:nvPicPr>
          <p:cNvPr id="77" name="Picture 19" descr="greenguy"/>
          <p:cNvPicPr>
            <a:picLocks noChangeAspect="1" noChangeArrowheads="1"/>
          </p:cNvPicPr>
          <p:nvPr/>
        </p:nvPicPr>
        <p:blipFill>
          <a:blip r:embed="rId5" cstate="print">
            <a:lum bright="14000" contrast="-10000"/>
            <a:extLst>
              <a:ext uri="{28A0092B-C50C-407E-A947-70E740481C1C}">
                <a14:useLocalDpi xmlns:a14="http://schemas.microsoft.com/office/drawing/2010/main"/>
              </a:ext>
            </a:extLst>
          </a:blip>
          <a:srcRect/>
          <a:stretch>
            <a:fillRect/>
          </a:stretch>
        </p:blipFill>
        <p:spPr bwMode="auto">
          <a:xfrm>
            <a:off x="8408989" y="2438402"/>
            <a:ext cx="277812" cy="277812"/>
          </a:xfrm>
          <a:prstGeom prst="rect">
            <a:avLst/>
          </a:prstGeom>
          <a:noFill/>
          <a:ln w="9525">
            <a:noFill/>
            <a:miter lim="800000"/>
            <a:headEnd/>
            <a:tailEnd/>
          </a:ln>
        </p:spPr>
      </p:pic>
      <p:pic>
        <p:nvPicPr>
          <p:cNvPr id="78" name="Picture 19" descr="greenguy"/>
          <p:cNvPicPr>
            <a:picLocks noChangeAspect="1" noChangeArrowheads="1"/>
          </p:cNvPicPr>
          <p:nvPr/>
        </p:nvPicPr>
        <p:blipFill>
          <a:blip r:embed="rId5" cstate="print">
            <a:lum bright="14000" contrast="-10000"/>
            <a:extLst>
              <a:ext uri="{28A0092B-C50C-407E-A947-70E740481C1C}">
                <a14:useLocalDpi xmlns:a14="http://schemas.microsoft.com/office/drawing/2010/main"/>
              </a:ext>
            </a:extLst>
          </a:blip>
          <a:srcRect/>
          <a:stretch>
            <a:fillRect/>
          </a:stretch>
        </p:blipFill>
        <p:spPr bwMode="auto">
          <a:xfrm>
            <a:off x="6932614" y="2552702"/>
            <a:ext cx="277812" cy="277812"/>
          </a:xfrm>
          <a:prstGeom prst="rect">
            <a:avLst/>
          </a:prstGeom>
          <a:noFill/>
          <a:ln w="9525">
            <a:noFill/>
            <a:miter lim="800000"/>
            <a:headEnd/>
            <a:tailEnd/>
          </a:ln>
        </p:spPr>
      </p:pic>
      <p:cxnSp>
        <p:nvCxnSpPr>
          <p:cNvPr id="80" name="Straight Arrow Connector 79"/>
          <p:cNvCxnSpPr/>
          <p:nvPr/>
        </p:nvCxnSpPr>
        <p:spPr bwMode="auto">
          <a:xfrm rot="16200000" flipH="1">
            <a:off x="1976438" y="2566987"/>
            <a:ext cx="333375" cy="133350"/>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cxnSp>
        <p:nvCxnSpPr>
          <p:cNvPr id="82" name="Straight Arrow Connector 81"/>
          <p:cNvCxnSpPr/>
          <p:nvPr/>
        </p:nvCxnSpPr>
        <p:spPr bwMode="auto">
          <a:xfrm rot="16200000" flipH="1">
            <a:off x="1924050" y="2314574"/>
            <a:ext cx="752475" cy="161925"/>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cxnSp>
        <p:nvCxnSpPr>
          <p:cNvPr id="84" name="Straight Arrow Connector 83"/>
          <p:cNvCxnSpPr>
            <a:stCxn id="26" idx="2"/>
          </p:cNvCxnSpPr>
          <p:nvPr/>
        </p:nvCxnSpPr>
        <p:spPr bwMode="auto">
          <a:xfrm rot="5400000">
            <a:off x="2296716" y="2376885"/>
            <a:ext cx="688974" cy="81756"/>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cxnSp>
        <p:nvCxnSpPr>
          <p:cNvPr id="86" name="Straight Arrow Connector 85"/>
          <p:cNvCxnSpPr/>
          <p:nvPr/>
        </p:nvCxnSpPr>
        <p:spPr bwMode="auto">
          <a:xfrm rot="16200000" flipH="1">
            <a:off x="1547813" y="2328862"/>
            <a:ext cx="638175" cy="342900"/>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cxnSp>
        <p:nvCxnSpPr>
          <p:cNvPr id="88" name="Straight Arrow Connector 87"/>
          <p:cNvCxnSpPr/>
          <p:nvPr/>
        </p:nvCxnSpPr>
        <p:spPr bwMode="auto">
          <a:xfrm rot="5400000">
            <a:off x="2676525" y="2371725"/>
            <a:ext cx="609600" cy="247650"/>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pic>
        <p:nvPicPr>
          <p:cNvPr id="89" name="Picture 3" descr="MCj04326230000[1]"/>
          <p:cNvPicPr>
            <a:picLocks noChangeAspect="1" noChangeArrowheads="1"/>
          </p:cNvPicPr>
          <p:nvPr/>
        </p:nvPicPr>
        <p:blipFill>
          <a:blip r:embed="rId3" cstate="print"/>
          <a:srcRect/>
          <a:stretch>
            <a:fillRect/>
          </a:stretch>
        </p:blipFill>
        <p:spPr bwMode="auto">
          <a:xfrm>
            <a:off x="2857500" y="1609726"/>
            <a:ext cx="276225" cy="276225"/>
          </a:xfrm>
          <a:prstGeom prst="rect">
            <a:avLst/>
          </a:prstGeom>
          <a:noFill/>
        </p:spPr>
      </p:pic>
      <p:cxnSp>
        <p:nvCxnSpPr>
          <p:cNvPr id="91" name="Straight Arrow Connector 90"/>
          <p:cNvCxnSpPr/>
          <p:nvPr/>
        </p:nvCxnSpPr>
        <p:spPr bwMode="auto">
          <a:xfrm>
            <a:off x="7296150" y="2543175"/>
            <a:ext cx="266700" cy="200025"/>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cxnSp>
        <p:nvCxnSpPr>
          <p:cNvPr id="93" name="Straight Arrow Connector 92"/>
          <p:cNvCxnSpPr/>
          <p:nvPr/>
        </p:nvCxnSpPr>
        <p:spPr bwMode="auto">
          <a:xfrm rot="5400000">
            <a:off x="8091488" y="2519362"/>
            <a:ext cx="276225" cy="171450"/>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cxnSp>
        <p:nvCxnSpPr>
          <p:cNvPr id="95" name="Straight Arrow Connector 94"/>
          <p:cNvCxnSpPr>
            <a:stCxn id="74" idx="2"/>
          </p:cNvCxnSpPr>
          <p:nvPr/>
        </p:nvCxnSpPr>
        <p:spPr bwMode="auto">
          <a:xfrm rot="16200000" flipH="1">
            <a:off x="7546579" y="2526904"/>
            <a:ext cx="312736" cy="138905"/>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pic>
        <p:nvPicPr>
          <p:cNvPr id="96" name="Picture 2" descr="MCj04326240000[1]"/>
          <p:cNvPicPr>
            <a:picLocks noChangeAspect="1" noChangeArrowheads="1"/>
          </p:cNvPicPr>
          <p:nvPr/>
        </p:nvPicPr>
        <p:blipFill>
          <a:blip r:embed="rId2" cstate="print"/>
          <a:srcRect/>
          <a:stretch>
            <a:fillRect/>
          </a:stretch>
        </p:blipFill>
        <p:spPr bwMode="auto">
          <a:xfrm flipH="1">
            <a:off x="7145338" y="1703389"/>
            <a:ext cx="274637" cy="274637"/>
          </a:xfrm>
          <a:prstGeom prst="rect">
            <a:avLst/>
          </a:prstGeom>
          <a:noFill/>
        </p:spPr>
      </p:pic>
      <p:pic>
        <p:nvPicPr>
          <p:cNvPr id="97" name="Picture 3" descr="MCj04326230000[1]"/>
          <p:cNvPicPr>
            <a:picLocks noChangeAspect="1" noChangeArrowheads="1"/>
          </p:cNvPicPr>
          <p:nvPr/>
        </p:nvPicPr>
        <p:blipFill>
          <a:blip r:embed="rId3" cstate="print"/>
          <a:srcRect/>
          <a:stretch>
            <a:fillRect/>
          </a:stretch>
        </p:blipFill>
        <p:spPr bwMode="auto">
          <a:xfrm>
            <a:off x="6915150" y="1485901"/>
            <a:ext cx="276225" cy="276225"/>
          </a:xfrm>
          <a:prstGeom prst="rect">
            <a:avLst/>
          </a:prstGeom>
          <a:noFill/>
        </p:spPr>
      </p:pic>
      <p:pic>
        <p:nvPicPr>
          <p:cNvPr id="98" name="Picture 2" descr="MCj04326240000[1]"/>
          <p:cNvPicPr>
            <a:picLocks noChangeAspect="1" noChangeArrowheads="1"/>
          </p:cNvPicPr>
          <p:nvPr/>
        </p:nvPicPr>
        <p:blipFill>
          <a:blip r:embed="rId2" cstate="print"/>
          <a:srcRect/>
          <a:stretch>
            <a:fillRect/>
          </a:stretch>
        </p:blipFill>
        <p:spPr bwMode="auto">
          <a:xfrm flipH="1">
            <a:off x="7850188" y="1446214"/>
            <a:ext cx="274637" cy="274637"/>
          </a:xfrm>
          <a:prstGeom prst="rect">
            <a:avLst/>
          </a:prstGeom>
          <a:noFill/>
        </p:spPr>
      </p:pic>
      <p:pic>
        <p:nvPicPr>
          <p:cNvPr id="99" name="Picture 2" descr="MCj04326240000[1]"/>
          <p:cNvPicPr>
            <a:picLocks noChangeAspect="1" noChangeArrowheads="1"/>
          </p:cNvPicPr>
          <p:nvPr/>
        </p:nvPicPr>
        <p:blipFill>
          <a:blip r:embed="rId2" cstate="print"/>
          <a:srcRect/>
          <a:stretch>
            <a:fillRect/>
          </a:stretch>
        </p:blipFill>
        <p:spPr bwMode="auto">
          <a:xfrm flipH="1">
            <a:off x="7183438" y="1284289"/>
            <a:ext cx="274637" cy="274637"/>
          </a:xfrm>
          <a:prstGeom prst="rect">
            <a:avLst/>
          </a:prstGeom>
          <a:noFill/>
        </p:spPr>
      </p:pic>
      <p:pic>
        <p:nvPicPr>
          <p:cNvPr id="100" name="Picture 3" descr="MCj04326230000[1]"/>
          <p:cNvPicPr>
            <a:picLocks noChangeAspect="1" noChangeArrowheads="1"/>
          </p:cNvPicPr>
          <p:nvPr/>
        </p:nvPicPr>
        <p:blipFill>
          <a:blip r:embed="rId3" cstate="print"/>
          <a:srcRect/>
          <a:stretch>
            <a:fillRect/>
          </a:stretch>
        </p:blipFill>
        <p:spPr bwMode="auto">
          <a:xfrm>
            <a:off x="7553325" y="1647826"/>
            <a:ext cx="276225" cy="276225"/>
          </a:xfrm>
          <a:prstGeom prst="rect">
            <a:avLst/>
          </a:prstGeom>
          <a:noFill/>
        </p:spPr>
      </p:pic>
      <p:pic>
        <p:nvPicPr>
          <p:cNvPr id="101" name="Picture 3" descr="MCj04326230000[1]"/>
          <p:cNvPicPr>
            <a:picLocks noChangeAspect="1" noChangeArrowheads="1"/>
          </p:cNvPicPr>
          <p:nvPr/>
        </p:nvPicPr>
        <p:blipFill>
          <a:blip r:embed="rId3" cstate="print"/>
          <a:srcRect/>
          <a:stretch>
            <a:fillRect/>
          </a:stretch>
        </p:blipFill>
        <p:spPr bwMode="auto">
          <a:xfrm>
            <a:off x="7562850" y="1257301"/>
            <a:ext cx="276225" cy="276225"/>
          </a:xfrm>
          <a:prstGeom prst="rect">
            <a:avLst/>
          </a:prstGeom>
          <a:noFill/>
        </p:spPr>
      </p:pic>
      <p:pic>
        <p:nvPicPr>
          <p:cNvPr id="102" name="Picture 2" descr="MCj04326240000[1]"/>
          <p:cNvPicPr>
            <a:picLocks noChangeAspect="1" noChangeArrowheads="1"/>
          </p:cNvPicPr>
          <p:nvPr/>
        </p:nvPicPr>
        <p:blipFill>
          <a:blip r:embed="rId2" cstate="print"/>
          <a:srcRect/>
          <a:stretch>
            <a:fillRect/>
          </a:stretch>
        </p:blipFill>
        <p:spPr bwMode="auto">
          <a:xfrm flipH="1">
            <a:off x="8478838" y="1693864"/>
            <a:ext cx="274637" cy="274637"/>
          </a:xfrm>
          <a:prstGeom prst="rect">
            <a:avLst/>
          </a:prstGeom>
          <a:noFill/>
        </p:spPr>
      </p:pic>
      <p:pic>
        <p:nvPicPr>
          <p:cNvPr id="103" name="Picture 3" descr="MCj04326230000[1]"/>
          <p:cNvPicPr>
            <a:picLocks noChangeAspect="1" noChangeArrowheads="1"/>
          </p:cNvPicPr>
          <p:nvPr/>
        </p:nvPicPr>
        <p:blipFill>
          <a:blip r:embed="rId3" cstate="print"/>
          <a:srcRect/>
          <a:stretch>
            <a:fillRect/>
          </a:stretch>
        </p:blipFill>
        <p:spPr bwMode="auto">
          <a:xfrm>
            <a:off x="8077200" y="1657351"/>
            <a:ext cx="276225" cy="276225"/>
          </a:xfrm>
          <a:prstGeom prst="rect">
            <a:avLst/>
          </a:prstGeom>
          <a:noFill/>
        </p:spPr>
      </p:pic>
      <p:pic>
        <p:nvPicPr>
          <p:cNvPr id="104" name="Picture 3" descr="MCj04326230000[1]"/>
          <p:cNvPicPr>
            <a:picLocks noChangeAspect="1" noChangeArrowheads="1"/>
          </p:cNvPicPr>
          <p:nvPr/>
        </p:nvPicPr>
        <p:blipFill>
          <a:blip r:embed="rId3" cstate="print"/>
          <a:srcRect/>
          <a:stretch>
            <a:fillRect/>
          </a:stretch>
        </p:blipFill>
        <p:spPr bwMode="auto">
          <a:xfrm>
            <a:off x="8239125" y="1362076"/>
            <a:ext cx="276225" cy="276225"/>
          </a:xfrm>
          <a:prstGeom prst="rect">
            <a:avLst/>
          </a:prstGeom>
          <a:noFill/>
        </p:spPr>
      </p:pic>
      <p:sp>
        <p:nvSpPr>
          <p:cNvPr id="105" name="TextBox 104"/>
          <p:cNvSpPr txBox="1"/>
          <p:nvPr/>
        </p:nvSpPr>
        <p:spPr>
          <a:xfrm>
            <a:off x="2035406" y="3486150"/>
            <a:ext cx="800220" cy="338554"/>
          </a:xfrm>
          <a:prstGeom prst="rect">
            <a:avLst/>
          </a:prstGeom>
          <a:noFill/>
        </p:spPr>
        <p:txBody>
          <a:bodyPr wrap="none" rtlCol="0">
            <a:spAutoFit/>
          </a:bodyPr>
          <a:lstStyle/>
          <a:p>
            <a:r>
              <a:rPr lang="en-US" sz="1600" dirty="0" smtClean="0">
                <a:latin typeface="+mn-lt"/>
              </a:rPr>
              <a:t>Public</a:t>
            </a:r>
            <a:endParaRPr lang="en-US" sz="1600" dirty="0">
              <a:latin typeface="+mn-lt"/>
            </a:endParaRPr>
          </a:p>
        </p:txBody>
      </p:sp>
      <p:sp>
        <p:nvSpPr>
          <p:cNvPr id="106" name="TextBox 105"/>
          <p:cNvSpPr txBox="1"/>
          <p:nvPr/>
        </p:nvSpPr>
        <p:spPr>
          <a:xfrm>
            <a:off x="4455453" y="3514725"/>
            <a:ext cx="1313180" cy="338554"/>
          </a:xfrm>
          <a:prstGeom prst="rect">
            <a:avLst/>
          </a:prstGeom>
          <a:noFill/>
        </p:spPr>
        <p:txBody>
          <a:bodyPr wrap="none" rtlCol="0">
            <a:spAutoFit/>
          </a:bodyPr>
          <a:lstStyle/>
          <a:p>
            <a:r>
              <a:rPr lang="en-US" sz="1600" smtClean="0">
                <a:latin typeface="+mn-lt"/>
              </a:rPr>
              <a:t>Community</a:t>
            </a:r>
            <a:endParaRPr lang="en-US" sz="1600">
              <a:latin typeface="+mn-lt"/>
            </a:endParaRPr>
          </a:p>
        </p:txBody>
      </p:sp>
      <p:sp>
        <p:nvSpPr>
          <p:cNvPr id="107" name="TextBox 106"/>
          <p:cNvSpPr txBox="1"/>
          <p:nvPr/>
        </p:nvSpPr>
        <p:spPr>
          <a:xfrm>
            <a:off x="7430196" y="3533775"/>
            <a:ext cx="869149" cy="338554"/>
          </a:xfrm>
          <a:prstGeom prst="rect">
            <a:avLst/>
          </a:prstGeom>
          <a:noFill/>
        </p:spPr>
        <p:txBody>
          <a:bodyPr wrap="none" rtlCol="0">
            <a:spAutoFit/>
          </a:bodyPr>
          <a:lstStyle/>
          <a:p>
            <a:r>
              <a:rPr lang="en-US" sz="1600" smtClean="0">
                <a:latin typeface="+mn-lt"/>
              </a:rPr>
              <a:t>Private</a:t>
            </a:r>
            <a:endParaRPr lang="en-US" sz="1600">
              <a:latin typeface="+mn-lt"/>
            </a:endParaRPr>
          </a:p>
        </p:txBody>
      </p:sp>
      <p:pic>
        <p:nvPicPr>
          <p:cNvPr id="1032" name="Picture 8" descr="C:\Users\Andreas Haeberlen\AppData\Local\Microsoft\Windows\Temporary Internet Files\Content.IE5\4ZIVVKYE\MC900434891[1].png"/>
          <p:cNvPicPr>
            <a:picLocks noChangeAspect="1" noChangeArrowheads="1"/>
          </p:cNvPicPr>
          <p:nvPr/>
        </p:nvPicPr>
        <p:blipFill>
          <a:blip r:embed="rId6" cstate="print"/>
          <a:srcRect/>
          <a:stretch>
            <a:fillRect/>
          </a:stretch>
        </p:blipFill>
        <p:spPr bwMode="auto">
          <a:xfrm>
            <a:off x="1524000" y="2828925"/>
            <a:ext cx="466582" cy="466582"/>
          </a:xfrm>
          <a:prstGeom prst="rect">
            <a:avLst/>
          </a:prstGeom>
          <a:noFill/>
        </p:spPr>
      </p:pic>
      <p:pic>
        <p:nvPicPr>
          <p:cNvPr id="110" name="Picture 8" descr="C:\Users\Andreas Haeberlen\AppData\Local\Microsoft\Windows\Temporary Internet Files\Content.IE5\4ZIVVKYE\MC900434891[1].png"/>
          <p:cNvPicPr>
            <a:picLocks noChangeAspect="1" noChangeArrowheads="1"/>
          </p:cNvPicPr>
          <p:nvPr/>
        </p:nvPicPr>
        <p:blipFill>
          <a:blip r:embed="rId6" cstate="print"/>
          <a:srcRect/>
          <a:stretch>
            <a:fillRect/>
          </a:stretch>
        </p:blipFill>
        <p:spPr bwMode="auto">
          <a:xfrm>
            <a:off x="4171950" y="2819400"/>
            <a:ext cx="466582" cy="466582"/>
          </a:xfrm>
          <a:prstGeom prst="rect">
            <a:avLst/>
          </a:prstGeom>
          <a:noFill/>
        </p:spPr>
      </p:pic>
      <p:pic>
        <p:nvPicPr>
          <p:cNvPr id="111" name="Picture 19" descr="greenguy"/>
          <p:cNvPicPr>
            <a:picLocks noChangeAspect="1" noChangeArrowheads="1"/>
          </p:cNvPicPr>
          <p:nvPr/>
        </p:nvPicPr>
        <p:blipFill>
          <a:blip r:embed="rId5" cstate="print">
            <a:lum bright="14000" contrast="-10000"/>
            <a:extLst>
              <a:ext uri="{28A0092B-C50C-407E-A947-70E740481C1C}">
                <a14:useLocalDpi xmlns:a14="http://schemas.microsoft.com/office/drawing/2010/main"/>
              </a:ext>
            </a:extLst>
          </a:blip>
          <a:srcRect/>
          <a:stretch>
            <a:fillRect/>
          </a:stretch>
        </p:blipFill>
        <p:spPr bwMode="auto">
          <a:xfrm>
            <a:off x="5503864" y="1752602"/>
            <a:ext cx="277812" cy="277812"/>
          </a:xfrm>
          <a:prstGeom prst="rect">
            <a:avLst/>
          </a:prstGeom>
          <a:noFill/>
          <a:ln w="9525">
            <a:noFill/>
            <a:miter lim="800000"/>
            <a:headEnd/>
            <a:tailEnd/>
          </a:ln>
        </p:spPr>
      </p:pic>
      <p:pic>
        <p:nvPicPr>
          <p:cNvPr id="112" name="Picture 19" descr="greenguy"/>
          <p:cNvPicPr>
            <a:picLocks noChangeAspect="1" noChangeArrowheads="1"/>
          </p:cNvPicPr>
          <p:nvPr/>
        </p:nvPicPr>
        <p:blipFill>
          <a:blip r:embed="rId5" cstate="print">
            <a:lum bright="14000" contrast="-10000"/>
            <a:extLst>
              <a:ext uri="{28A0092B-C50C-407E-A947-70E740481C1C}">
                <a14:useLocalDpi xmlns:a14="http://schemas.microsoft.com/office/drawing/2010/main"/>
              </a:ext>
            </a:extLst>
          </a:blip>
          <a:srcRect/>
          <a:stretch>
            <a:fillRect/>
          </a:stretch>
        </p:blipFill>
        <p:spPr bwMode="auto">
          <a:xfrm>
            <a:off x="5713414" y="2028827"/>
            <a:ext cx="277812" cy="277812"/>
          </a:xfrm>
          <a:prstGeom prst="rect">
            <a:avLst/>
          </a:prstGeom>
          <a:noFill/>
          <a:ln w="9525">
            <a:noFill/>
            <a:miter lim="800000"/>
            <a:headEnd/>
            <a:tailEnd/>
          </a:ln>
        </p:spPr>
      </p:pic>
      <p:sp>
        <p:nvSpPr>
          <p:cNvPr id="7" name="Slide Number Placeholder 6"/>
          <p:cNvSpPr>
            <a:spLocks noGrp="1"/>
          </p:cNvSpPr>
          <p:nvPr>
            <p:ph type="sldNum" sz="quarter" idx="12"/>
          </p:nvPr>
        </p:nvSpPr>
        <p:spPr/>
        <p:txBody>
          <a:bodyPr/>
          <a:lstStyle/>
          <a:p>
            <a:pPr>
              <a:defRPr/>
            </a:pPr>
            <a:fld id="{729111C5-E04E-4942-8174-12BB645D56A6}" type="slidenum">
              <a:rPr lang="en-US" smtClean="0"/>
              <a:pPr>
                <a:defRPr/>
              </a:pPr>
              <a:t>37</a:t>
            </a:fld>
            <a:endParaRPr lang="en-US"/>
          </a:p>
        </p:txBody>
      </p:sp>
    </p:spTree>
    <p:extLst>
      <p:ext uri="{BB962C8B-B14F-4D97-AF65-F5344CB8AC3E}">
        <p14:creationId xmlns:p14="http://schemas.microsoft.com/office/powerpoint/2010/main" val="2111429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3" end="3"/>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5"/>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6"/>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91"/>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9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9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9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9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9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00"/>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01"/>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0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03"/>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0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07"/>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
                                            <p:txEl>
                                              <p:pRg st="2" end="2"/>
                                            </p:txEl>
                                          </p:spTgt>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0"/>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3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34"/>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2"/>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3"/>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47"/>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48"/>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50"/>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52"/>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57"/>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65"/>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6"/>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71"/>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72"/>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06"/>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110"/>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11"/>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0" grpId="0" animBg="1"/>
      <p:bldP spid="32" grpId="0" animBg="1"/>
      <p:bldP spid="33" grpId="0" animBg="1"/>
      <p:bldP spid="34" grpId="0" animBg="1"/>
      <p:bldP spid="65" grpId="0"/>
      <p:bldP spid="66" grpId="0"/>
      <p:bldP spid="67" grpId="0" animBg="1"/>
      <p:bldP spid="105" grpId="0"/>
      <p:bldP spid="106" grpId="0"/>
      <p:bldP spid="10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a:t>
            </a:r>
            <a:r>
              <a:rPr lang="en-US" dirty="0" smtClean="0"/>
              <a:t>Utility/cloud computing</a:t>
            </a:r>
            <a:endParaRPr lang="en-US" dirty="0"/>
          </a:p>
        </p:txBody>
      </p:sp>
      <p:sp>
        <p:nvSpPr>
          <p:cNvPr id="3" name="Content Placeholder 2"/>
          <p:cNvSpPr>
            <a:spLocks noGrp="1"/>
          </p:cNvSpPr>
          <p:nvPr>
            <p:ph idx="1"/>
          </p:nvPr>
        </p:nvSpPr>
        <p:spPr/>
        <p:txBody>
          <a:bodyPr/>
          <a:lstStyle/>
          <a:p>
            <a:pPr>
              <a:lnSpc>
                <a:spcPct val="90000"/>
              </a:lnSpc>
            </a:pPr>
            <a:r>
              <a:rPr lang="en-US" dirty="0" smtClean="0"/>
              <a:t>Why is cloud computing attractive?</a:t>
            </a:r>
          </a:p>
          <a:p>
            <a:pPr lvl="1">
              <a:lnSpc>
                <a:spcPct val="90000"/>
              </a:lnSpc>
            </a:pPr>
            <a:r>
              <a:rPr lang="en-US" dirty="0" smtClean="0"/>
              <a:t>Analogy to 'classical' utilities (electricity, water, ...)</a:t>
            </a:r>
          </a:p>
          <a:p>
            <a:pPr lvl="1">
              <a:lnSpc>
                <a:spcPct val="90000"/>
              </a:lnSpc>
            </a:pPr>
            <a:r>
              <a:rPr lang="en-US" dirty="0" smtClean="0"/>
              <a:t>No up-front investment (pay-as-you-go model)</a:t>
            </a:r>
          </a:p>
          <a:p>
            <a:pPr lvl="1">
              <a:lnSpc>
                <a:spcPct val="90000"/>
              </a:lnSpc>
            </a:pPr>
            <a:r>
              <a:rPr lang="en-US" dirty="0" smtClean="0"/>
              <a:t>Low price due to economies of scale</a:t>
            </a:r>
          </a:p>
          <a:p>
            <a:pPr lvl="1">
              <a:lnSpc>
                <a:spcPct val="90000"/>
              </a:lnSpc>
            </a:pPr>
            <a:r>
              <a:rPr lang="en-US" dirty="0" smtClean="0"/>
              <a:t>Elasticity: </a:t>
            </a:r>
            <a:r>
              <a:rPr lang="en-US" dirty="0" smtClean="0"/>
              <a:t>can quickly scale up/down as demand varies</a:t>
            </a:r>
          </a:p>
          <a:p>
            <a:pPr>
              <a:lnSpc>
                <a:spcPct val="90000"/>
              </a:lnSpc>
            </a:pPr>
            <a:r>
              <a:rPr lang="en-US" dirty="0" smtClean="0"/>
              <a:t>Different types of clouds</a:t>
            </a:r>
          </a:p>
          <a:p>
            <a:pPr lvl="1">
              <a:lnSpc>
                <a:spcPct val="90000"/>
              </a:lnSpc>
            </a:pPr>
            <a:r>
              <a:rPr lang="en-US" dirty="0" smtClean="0"/>
              <a:t>SaaS, </a:t>
            </a:r>
            <a:r>
              <a:rPr lang="en-US" dirty="0" err="1" smtClean="0"/>
              <a:t>PaaS</a:t>
            </a:r>
            <a:r>
              <a:rPr lang="en-US" dirty="0" smtClean="0"/>
              <a:t>, </a:t>
            </a:r>
            <a:r>
              <a:rPr lang="en-US" dirty="0" err="1" smtClean="0"/>
              <a:t>IaaS</a:t>
            </a:r>
            <a:r>
              <a:rPr lang="en-US" dirty="0" smtClean="0"/>
              <a:t>; public/private/community clouds</a:t>
            </a:r>
          </a:p>
          <a:p>
            <a:pPr>
              <a:lnSpc>
                <a:spcPct val="90000"/>
              </a:lnSpc>
            </a:pPr>
            <a:r>
              <a:rPr lang="en-US" dirty="0" smtClean="0"/>
              <a:t>What runs on the cloud?</a:t>
            </a:r>
          </a:p>
          <a:p>
            <a:pPr lvl="1">
              <a:lnSpc>
                <a:spcPct val="90000"/>
              </a:lnSpc>
            </a:pPr>
            <a:r>
              <a:rPr lang="en-US" dirty="0" smtClean="0"/>
              <a:t>Many potential applications: Application hosting, backup/storage, scientific computing, content delivery, </a:t>
            </a:r>
            <a:r>
              <a:rPr lang="en-US" dirty="0" smtClean="0"/>
              <a:t>...</a:t>
            </a:r>
            <a:endParaRPr lang="en-US" dirty="0" smtClean="0"/>
          </a:p>
        </p:txBody>
      </p:sp>
      <p:sp>
        <p:nvSpPr>
          <p:cNvPr id="6" name="Slide Number Placeholder 5"/>
          <p:cNvSpPr>
            <a:spLocks noGrp="1"/>
          </p:cNvSpPr>
          <p:nvPr>
            <p:ph type="sldNum" sz="quarter" idx="12"/>
          </p:nvPr>
        </p:nvSpPr>
        <p:spPr/>
        <p:txBody>
          <a:bodyPr/>
          <a:lstStyle/>
          <a:p>
            <a:pPr>
              <a:defRPr/>
            </a:pPr>
            <a:fld id="{729111C5-E04E-4942-8174-12BB645D56A6}" type="slidenum">
              <a:rPr lang="en-US" smtClean="0"/>
              <a:pPr>
                <a:defRPr/>
              </a:pPr>
              <a:t>38</a:t>
            </a:fld>
            <a:endParaRPr lang="en-US"/>
          </a:p>
        </p:txBody>
      </p:sp>
    </p:spTree>
    <p:extLst>
      <p:ext uri="{BB962C8B-B14F-4D97-AF65-F5344CB8AC3E}">
        <p14:creationId xmlns:p14="http://schemas.microsoft.com/office/powerpoint/2010/main" val="20138469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Examples of cloud applications</a:t>
            </a:r>
            <a:endParaRPr lang="en-US"/>
          </a:p>
        </p:txBody>
      </p:sp>
      <p:sp>
        <p:nvSpPr>
          <p:cNvPr id="3" name="Content Placeholder 2"/>
          <p:cNvSpPr>
            <a:spLocks noGrp="1"/>
          </p:cNvSpPr>
          <p:nvPr>
            <p:ph idx="1"/>
          </p:nvPr>
        </p:nvSpPr>
        <p:spPr/>
        <p:txBody>
          <a:bodyPr/>
          <a:lstStyle/>
          <a:p>
            <a:pPr>
              <a:lnSpc>
                <a:spcPct val="100000"/>
              </a:lnSpc>
            </a:pPr>
            <a:r>
              <a:rPr lang="en-US" dirty="0" smtClean="0"/>
              <a:t>Application hosting</a:t>
            </a:r>
          </a:p>
          <a:p>
            <a:pPr>
              <a:lnSpc>
                <a:spcPct val="100000"/>
              </a:lnSpc>
            </a:pPr>
            <a:r>
              <a:rPr lang="en-US" dirty="0" smtClean="0"/>
              <a:t>Backup and Storage</a:t>
            </a:r>
          </a:p>
          <a:p>
            <a:pPr>
              <a:lnSpc>
                <a:spcPct val="100000"/>
              </a:lnSpc>
            </a:pPr>
            <a:r>
              <a:rPr lang="en-US" dirty="0" smtClean="0"/>
              <a:t>Content delivery</a:t>
            </a:r>
          </a:p>
          <a:p>
            <a:pPr>
              <a:lnSpc>
                <a:spcPct val="100000"/>
              </a:lnSpc>
            </a:pPr>
            <a:r>
              <a:rPr lang="en-US" dirty="0" smtClean="0"/>
              <a:t>E-commerce</a:t>
            </a:r>
          </a:p>
          <a:p>
            <a:pPr>
              <a:lnSpc>
                <a:spcPct val="100000"/>
              </a:lnSpc>
            </a:pPr>
            <a:r>
              <a:rPr lang="en-US" dirty="0" smtClean="0"/>
              <a:t>High-performance computing</a:t>
            </a:r>
          </a:p>
          <a:p>
            <a:pPr>
              <a:lnSpc>
                <a:spcPct val="100000"/>
              </a:lnSpc>
            </a:pPr>
            <a:r>
              <a:rPr lang="en-US" dirty="0" smtClean="0"/>
              <a:t>Media hosting</a:t>
            </a:r>
          </a:p>
          <a:p>
            <a:pPr>
              <a:lnSpc>
                <a:spcPct val="100000"/>
              </a:lnSpc>
            </a:pPr>
            <a:r>
              <a:rPr lang="en-US" dirty="0" smtClean="0"/>
              <a:t>On-demand workforce</a:t>
            </a:r>
          </a:p>
          <a:p>
            <a:pPr>
              <a:lnSpc>
                <a:spcPct val="100000"/>
              </a:lnSpc>
            </a:pPr>
            <a:r>
              <a:rPr lang="en-US" dirty="0" smtClean="0"/>
              <a:t>Search engines</a:t>
            </a:r>
          </a:p>
          <a:p>
            <a:pPr>
              <a:lnSpc>
                <a:spcPct val="100000"/>
              </a:lnSpc>
            </a:pPr>
            <a:r>
              <a:rPr lang="en-US" dirty="0" smtClean="0"/>
              <a:t>Web hosting</a:t>
            </a:r>
            <a:endParaRPr lang="en-US" dirty="0"/>
          </a:p>
        </p:txBody>
      </p:sp>
      <p:sp>
        <p:nvSpPr>
          <p:cNvPr id="6" name="TextBox 5"/>
          <p:cNvSpPr txBox="1"/>
          <p:nvPr/>
        </p:nvSpPr>
        <p:spPr>
          <a:xfrm>
            <a:off x="4085296" y="5511561"/>
            <a:ext cx="5019766" cy="923330"/>
          </a:xfrm>
          <a:prstGeom prst="rect">
            <a:avLst/>
          </a:prstGeom>
          <a:noFill/>
        </p:spPr>
        <p:txBody>
          <a:bodyPr wrap="square" rtlCol="0">
            <a:spAutoFit/>
          </a:bodyPr>
          <a:lstStyle/>
          <a:p>
            <a:r>
              <a:rPr lang="en-US" sz="1800" b="0" dirty="0" smtClean="0">
                <a:latin typeface="+mn-lt"/>
              </a:rPr>
              <a:t>If interested, </a:t>
            </a:r>
            <a:r>
              <a:rPr lang="en-US" sz="1800" b="0" dirty="0">
                <a:latin typeface="+mn-lt"/>
              </a:rPr>
              <a:t>glance through </a:t>
            </a:r>
            <a:r>
              <a:rPr lang="en-US" sz="1800" b="0" dirty="0">
                <a:latin typeface="+mn-lt"/>
                <a:hlinkClick r:id="rId3"/>
              </a:rPr>
              <a:t>http://aws.amazon.com/solutions/case-studies</a:t>
            </a:r>
            <a:r>
              <a:rPr lang="en-US" sz="1800" b="0" dirty="0" smtClean="0">
                <a:latin typeface="+mn-lt"/>
                <a:hlinkClick r:id="rId3"/>
              </a:rPr>
              <a:t>/</a:t>
            </a:r>
            <a:r>
              <a:rPr lang="en-US" sz="1800" b="0" dirty="0" smtClean="0">
                <a:latin typeface="+mn-lt"/>
              </a:rPr>
              <a:t> for a list of many use cases</a:t>
            </a:r>
            <a:endParaRPr lang="en-US" sz="1800" b="0" dirty="0">
              <a:latin typeface="+mn-lt"/>
            </a:endParaRPr>
          </a:p>
        </p:txBody>
      </p:sp>
      <p:sp>
        <p:nvSpPr>
          <p:cNvPr id="7" name="Slide Number Placeholder 6"/>
          <p:cNvSpPr>
            <a:spLocks noGrp="1"/>
          </p:cNvSpPr>
          <p:nvPr>
            <p:ph type="sldNum" sz="quarter" idx="12"/>
          </p:nvPr>
        </p:nvSpPr>
        <p:spPr/>
        <p:txBody>
          <a:bodyPr/>
          <a:lstStyle/>
          <a:p>
            <a:pPr>
              <a:defRPr/>
            </a:pPr>
            <a:fld id="{729111C5-E04E-4942-8174-12BB645D56A6}" type="slidenum">
              <a:rPr lang="en-US" smtClean="0"/>
              <a:pPr>
                <a:defRPr/>
              </a:pPr>
              <a:t>39</a:t>
            </a:fld>
            <a:endParaRPr lang="en-US"/>
          </a:p>
        </p:txBody>
      </p:sp>
    </p:spTree>
    <p:extLst>
      <p:ext uri="{BB962C8B-B14F-4D97-AF65-F5344CB8AC3E}">
        <p14:creationId xmlns:p14="http://schemas.microsoft.com/office/powerpoint/2010/main" val="7922335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Flickr has </a:t>
            </a:r>
            <a:r>
              <a:rPr lang="en-US" dirty="0" smtClean="0"/>
              <a:t>&gt; 10 </a:t>
            </a:r>
            <a:r>
              <a:rPr lang="en-US" dirty="0" smtClean="0"/>
              <a:t>billion photos</a:t>
            </a:r>
          </a:p>
          <a:p>
            <a:endParaRPr lang="en-US" dirty="0" smtClean="0"/>
          </a:p>
          <a:p>
            <a:r>
              <a:rPr lang="en-US" dirty="0" smtClean="0"/>
              <a:t>Facebook has </a:t>
            </a:r>
            <a:r>
              <a:rPr lang="en-US" dirty="0" smtClean="0"/>
              <a:t>2 </a:t>
            </a:r>
            <a:r>
              <a:rPr lang="en-US" dirty="0" smtClean="0"/>
              <a:t>billion </a:t>
            </a:r>
            <a:r>
              <a:rPr lang="en-US" dirty="0" smtClean="0"/>
              <a:t>monthly </a:t>
            </a:r>
            <a:r>
              <a:rPr lang="en-US" dirty="0" smtClean="0"/>
              <a:t>users</a:t>
            </a:r>
          </a:p>
          <a:p>
            <a:endParaRPr lang="en-US" dirty="0" smtClean="0"/>
          </a:p>
          <a:p>
            <a:r>
              <a:rPr lang="en-US" dirty="0" smtClean="0"/>
              <a:t>Google is serving </a:t>
            </a:r>
            <a:r>
              <a:rPr lang="en-US" dirty="0" smtClean="0"/>
              <a:t>&gt; 3.5 </a:t>
            </a:r>
            <a:r>
              <a:rPr lang="en-US" dirty="0" smtClean="0"/>
              <a:t>billion queries/day on more than </a:t>
            </a:r>
            <a:r>
              <a:rPr lang="en-US" dirty="0" smtClean="0"/>
              <a:t>130 trillion pages</a:t>
            </a:r>
            <a:endParaRPr lang="en-US" dirty="0" smtClean="0"/>
          </a:p>
          <a:p>
            <a:endParaRPr lang="en-US" dirty="0" smtClean="0"/>
          </a:p>
          <a:p>
            <a:r>
              <a:rPr lang="en-US" dirty="0" smtClean="0"/>
              <a:t>&gt; 5 </a:t>
            </a:r>
            <a:r>
              <a:rPr lang="en-US" dirty="0" smtClean="0"/>
              <a:t>billion videos/day watched on </a:t>
            </a:r>
            <a:r>
              <a:rPr lang="en-US" dirty="0" smtClean="0"/>
              <a:t>YouTube</a:t>
            </a:r>
          </a:p>
          <a:p>
            <a:endParaRPr lang="en-US" dirty="0"/>
          </a:p>
          <a:p>
            <a:r>
              <a:rPr lang="en-US" dirty="0"/>
              <a:t>300 hours of video are uploaded to YouTube every minute!</a:t>
            </a:r>
            <a:endParaRPr lang="en-US" dirty="0" smtClean="0"/>
          </a:p>
          <a:p>
            <a:endParaRPr lang="en-US" dirty="0" smtClean="0"/>
          </a:p>
          <a:p>
            <a:endParaRPr lang="en-US" dirty="0" smtClean="0"/>
          </a:p>
          <a:p>
            <a:endParaRPr lang="en-US" dirty="0"/>
          </a:p>
        </p:txBody>
      </p:sp>
      <p:sp>
        <p:nvSpPr>
          <p:cNvPr id="2" name="Title 1"/>
          <p:cNvSpPr>
            <a:spLocks noGrp="1"/>
          </p:cNvSpPr>
          <p:nvPr>
            <p:ph type="title"/>
          </p:nvPr>
        </p:nvSpPr>
        <p:spPr/>
        <p:txBody>
          <a:bodyPr/>
          <a:lstStyle/>
          <a:p>
            <a:r>
              <a:rPr lang="en-US" smtClean="0"/>
              <a:t>How many users and objects?</a:t>
            </a:r>
            <a:endParaRPr lang="en-US"/>
          </a:p>
        </p:txBody>
      </p:sp>
      <p:sp>
        <p:nvSpPr>
          <p:cNvPr id="6" name="Slide Number Placeholder 5"/>
          <p:cNvSpPr>
            <a:spLocks noGrp="1"/>
          </p:cNvSpPr>
          <p:nvPr>
            <p:ph type="sldNum" sz="quarter" idx="12"/>
          </p:nvPr>
        </p:nvSpPr>
        <p:spPr/>
        <p:txBody>
          <a:bodyPr/>
          <a:lstStyle/>
          <a:p>
            <a:pPr>
              <a:defRPr/>
            </a:pPr>
            <a:fld id="{729111C5-E04E-4942-8174-12BB645D56A6}" type="slidenum">
              <a:rPr lang="en-US" smtClean="0"/>
              <a:pPr>
                <a:defRPr/>
              </a:pPr>
              <a:t>4</a:t>
            </a:fld>
            <a:endParaRPr lang="en-US"/>
          </a:p>
        </p:txBody>
      </p:sp>
    </p:spTree>
    <p:extLst>
      <p:ext uri="{BB962C8B-B14F-4D97-AF65-F5344CB8AC3E}">
        <p14:creationId xmlns:p14="http://schemas.microsoft.com/office/powerpoint/2010/main" val="173393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Case study: </a:t>
            </a:r>
            <a:endParaRPr lang="en-US"/>
          </a:p>
        </p:txBody>
      </p:sp>
      <p:sp>
        <p:nvSpPr>
          <p:cNvPr id="3" name="Content Placeholder 2"/>
          <p:cNvSpPr>
            <a:spLocks noGrp="1"/>
          </p:cNvSpPr>
          <p:nvPr>
            <p:ph idx="1"/>
          </p:nvPr>
        </p:nvSpPr>
        <p:spPr>
          <a:xfrm>
            <a:off x="152400" y="1792942"/>
            <a:ext cx="8763000" cy="4684058"/>
          </a:xfrm>
        </p:spPr>
        <p:txBody>
          <a:bodyPr/>
          <a:lstStyle/>
          <a:p>
            <a:r>
              <a:rPr lang="en-US" dirty="0" err="1" smtClean="0"/>
              <a:t>Animoto</a:t>
            </a:r>
            <a:r>
              <a:rPr lang="en-US" dirty="0" smtClean="0"/>
              <a:t>: Lets users</a:t>
            </a:r>
            <a:br>
              <a:rPr lang="en-US" dirty="0" smtClean="0"/>
            </a:br>
            <a:r>
              <a:rPr lang="en-US" dirty="0" smtClean="0"/>
              <a:t>create videos from </a:t>
            </a:r>
            <a:br>
              <a:rPr lang="en-US" dirty="0" smtClean="0"/>
            </a:br>
            <a:r>
              <a:rPr lang="en-US" dirty="0" smtClean="0"/>
              <a:t>their own photos/music</a:t>
            </a:r>
          </a:p>
          <a:p>
            <a:pPr lvl="1"/>
            <a:r>
              <a:rPr lang="en-US" dirty="0" smtClean="0"/>
              <a:t>Auto-edits photos and aligns</a:t>
            </a:r>
            <a:br>
              <a:rPr lang="en-US" dirty="0" smtClean="0"/>
            </a:br>
            <a:r>
              <a:rPr lang="en-US" dirty="0" smtClean="0"/>
              <a:t>them with the music, so it</a:t>
            </a:r>
            <a:br>
              <a:rPr lang="en-US" dirty="0" smtClean="0"/>
            </a:br>
            <a:r>
              <a:rPr lang="en-US" dirty="0" smtClean="0"/>
              <a:t>"looks good"</a:t>
            </a:r>
          </a:p>
          <a:p>
            <a:r>
              <a:rPr lang="en-US" dirty="0" smtClean="0"/>
              <a:t>Built using Amazon EC2+S3+SQS</a:t>
            </a:r>
          </a:p>
          <a:p>
            <a:r>
              <a:rPr lang="en-US" dirty="0" smtClean="0"/>
              <a:t>Released a Facebook app in mid-April 2008</a:t>
            </a:r>
          </a:p>
          <a:p>
            <a:pPr lvl="1"/>
            <a:r>
              <a:rPr lang="en-US" dirty="0" smtClean="0"/>
              <a:t>More than </a:t>
            </a:r>
            <a:r>
              <a:rPr lang="en-US" dirty="0" smtClean="0">
                <a:solidFill>
                  <a:srgbClr val="FF9900"/>
                </a:solidFill>
              </a:rPr>
              <a:t>750,000 people </a:t>
            </a:r>
            <a:r>
              <a:rPr lang="en-US" dirty="0" smtClean="0"/>
              <a:t>signed up within </a:t>
            </a:r>
            <a:r>
              <a:rPr lang="en-US" dirty="0" smtClean="0">
                <a:solidFill>
                  <a:srgbClr val="FF9900"/>
                </a:solidFill>
              </a:rPr>
              <a:t>3 days</a:t>
            </a:r>
          </a:p>
          <a:p>
            <a:pPr lvl="1"/>
            <a:r>
              <a:rPr lang="en-US" dirty="0" smtClean="0"/>
              <a:t>EC2 usage went from 50 machines to 3,500 (x70 scalability!)</a:t>
            </a:r>
          </a:p>
        </p:txBody>
      </p:sp>
      <p:pic>
        <p:nvPicPr>
          <p:cNvPr id="7" name="Picture 6" descr="ec2_usage3.jpg"/>
          <p:cNvPicPr>
            <a:picLocks noChangeAspect="1"/>
          </p:cNvPicPr>
          <p:nvPr/>
        </p:nvPicPr>
        <p:blipFill>
          <a:blip r:embed="rId3" cstate="print"/>
          <a:stretch>
            <a:fillRect/>
          </a:stretch>
        </p:blipFill>
        <p:spPr>
          <a:xfrm>
            <a:off x="5205976" y="1496265"/>
            <a:ext cx="3424580" cy="2376488"/>
          </a:xfrm>
          <a:prstGeom prst="rect">
            <a:avLst/>
          </a:prstGeom>
        </p:spPr>
      </p:pic>
      <p:sp>
        <p:nvSpPr>
          <p:cNvPr id="8" name="TextBox 7"/>
          <p:cNvSpPr txBox="1"/>
          <p:nvPr/>
        </p:nvSpPr>
        <p:spPr>
          <a:xfrm>
            <a:off x="5799404" y="3747247"/>
            <a:ext cx="2803973" cy="246221"/>
          </a:xfrm>
          <a:prstGeom prst="rect">
            <a:avLst/>
          </a:prstGeom>
          <a:noFill/>
        </p:spPr>
        <p:txBody>
          <a:bodyPr wrap="none" rtlCol="0">
            <a:spAutoFit/>
          </a:bodyPr>
          <a:lstStyle/>
          <a:p>
            <a:r>
              <a:rPr lang="en-US" sz="1000" b="0" smtClean="0">
                <a:latin typeface="+mn-lt"/>
              </a:rPr>
              <a:t>Source: Jeff Bezos' talk at Stanford on 4/19/08</a:t>
            </a:r>
            <a:endParaRPr lang="en-US" sz="1000" b="0">
              <a:latin typeface="+mn-lt"/>
            </a:endParaRPr>
          </a:p>
        </p:txBody>
      </p:sp>
      <p:pic>
        <p:nvPicPr>
          <p:cNvPr id="9" name="Picture 8" descr="Animoto-logo.png"/>
          <p:cNvPicPr>
            <a:picLocks noChangeAspect="1"/>
          </p:cNvPicPr>
          <p:nvPr/>
        </p:nvPicPr>
        <p:blipFill>
          <a:blip r:embed="rId4" cstate="print"/>
          <a:stretch>
            <a:fillRect/>
          </a:stretch>
        </p:blipFill>
        <p:spPr>
          <a:xfrm>
            <a:off x="3555500" y="663147"/>
            <a:ext cx="2409524" cy="619048"/>
          </a:xfrm>
          <a:prstGeom prst="rect">
            <a:avLst/>
          </a:prstGeom>
        </p:spPr>
      </p:pic>
      <p:sp>
        <p:nvSpPr>
          <p:cNvPr id="10" name="TextBox 9"/>
          <p:cNvSpPr txBox="1"/>
          <p:nvPr/>
        </p:nvSpPr>
        <p:spPr>
          <a:xfrm rot="16200000">
            <a:off x="7241556" y="2576787"/>
            <a:ext cx="3589444" cy="215444"/>
          </a:xfrm>
          <a:prstGeom prst="rect">
            <a:avLst/>
          </a:prstGeom>
          <a:noFill/>
        </p:spPr>
        <p:txBody>
          <a:bodyPr wrap="none" rtlCol="0">
            <a:spAutoFit/>
          </a:bodyPr>
          <a:lstStyle/>
          <a:p>
            <a:r>
              <a:rPr lang="en-US" sz="800" b="0" smtClean="0">
                <a:latin typeface="+mn-lt"/>
              </a:rPr>
              <a:t>http://</a:t>
            </a:r>
            <a:r>
              <a:rPr lang="en-US" sz="800" b="0" dirty="0" err="1" smtClean="0">
                <a:latin typeface="+mn-lt"/>
              </a:rPr>
              <a:t>animoto.com</a:t>
            </a:r>
            <a:r>
              <a:rPr lang="en-US" sz="800" b="0" dirty="0" smtClean="0">
                <a:latin typeface="+mn-lt"/>
              </a:rPr>
              <a:t>/blog/company/amazon-com-</a:t>
            </a:r>
            <a:r>
              <a:rPr lang="en-US" sz="800" b="0" dirty="0" err="1" smtClean="0">
                <a:latin typeface="+mn-lt"/>
              </a:rPr>
              <a:t>ceo</a:t>
            </a:r>
            <a:r>
              <a:rPr lang="en-US" sz="800" b="0" dirty="0" smtClean="0">
                <a:latin typeface="+mn-lt"/>
              </a:rPr>
              <a:t>-</a:t>
            </a:r>
            <a:r>
              <a:rPr lang="en-US" sz="800" b="0" dirty="0" err="1" smtClean="0">
                <a:latin typeface="+mn-lt"/>
              </a:rPr>
              <a:t>jeff</a:t>
            </a:r>
            <a:r>
              <a:rPr lang="en-US" sz="800" b="0" dirty="0" smtClean="0">
                <a:latin typeface="+mn-lt"/>
              </a:rPr>
              <a:t>-</a:t>
            </a:r>
            <a:r>
              <a:rPr lang="en-US" sz="800" b="0" dirty="0" err="1" smtClean="0">
                <a:latin typeface="+mn-lt"/>
              </a:rPr>
              <a:t>bezos</a:t>
            </a:r>
            <a:r>
              <a:rPr lang="en-US" sz="800" b="0" dirty="0" smtClean="0">
                <a:latin typeface="+mn-lt"/>
              </a:rPr>
              <a:t>-on-</a:t>
            </a:r>
            <a:r>
              <a:rPr lang="en-US" sz="800" b="0" dirty="0" err="1" smtClean="0">
                <a:latin typeface="+mn-lt"/>
              </a:rPr>
              <a:t>animoto</a:t>
            </a:r>
            <a:r>
              <a:rPr lang="en-US" sz="800" b="0" dirty="0" smtClean="0">
                <a:latin typeface="+mn-lt"/>
              </a:rPr>
              <a:t>/</a:t>
            </a:r>
            <a:endParaRPr lang="en-US" sz="800" b="0" dirty="0">
              <a:latin typeface="+mn-lt"/>
            </a:endParaRPr>
          </a:p>
        </p:txBody>
      </p:sp>
      <p:sp>
        <p:nvSpPr>
          <p:cNvPr id="6" name="TextBox 5"/>
          <p:cNvSpPr txBox="1"/>
          <p:nvPr/>
        </p:nvSpPr>
        <p:spPr>
          <a:xfrm>
            <a:off x="1017700" y="5978846"/>
            <a:ext cx="6463629" cy="400110"/>
          </a:xfrm>
          <a:prstGeom prst="rect">
            <a:avLst/>
          </a:prstGeom>
          <a:noFill/>
        </p:spPr>
        <p:txBody>
          <a:bodyPr wrap="none" rtlCol="0">
            <a:spAutoFit/>
          </a:bodyPr>
          <a:lstStyle/>
          <a:p>
            <a:r>
              <a:rPr lang="en-US" b="0" dirty="0">
                <a:latin typeface="+mn-lt"/>
              </a:rPr>
              <a:t>http://</a:t>
            </a:r>
            <a:r>
              <a:rPr lang="en-US" b="0" dirty="0" err="1">
                <a:latin typeface="+mn-lt"/>
              </a:rPr>
              <a:t>aws.amazon.com</a:t>
            </a:r>
            <a:r>
              <a:rPr lang="en-US" b="0" dirty="0">
                <a:latin typeface="+mn-lt"/>
              </a:rPr>
              <a:t>/solutions/case-studies/</a:t>
            </a:r>
            <a:r>
              <a:rPr lang="en-US" b="0" dirty="0" err="1">
                <a:latin typeface="+mn-lt"/>
              </a:rPr>
              <a:t>animoto</a:t>
            </a:r>
            <a:r>
              <a:rPr lang="en-US" b="0" dirty="0">
                <a:latin typeface="+mn-lt"/>
              </a:rPr>
              <a:t>/</a:t>
            </a:r>
          </a:p>
        </p:txBody>
      </p:sp>
      <p:sp>
        <p:nvSpPr>
          <p:cNvPr id="11" name="Slide Number Placeholder 10"/>
          <p:cNvSpPr>
            <a:spLocks noGrp="1"/>
          </p:cNvSpPr>
          <p:nvPr>
            <p:ph type="sldNum" sz="quarter" idx="12"/>
          </p:nvPr>
        </p:nvSpPr>
        <p:spPr/>
        <p:txBody>
          <a:bodyPr/>
          <a:lstStyle/>
          <a:p>
            <a:pPr>
              <a:defRPr/>
            </a:pPr>
            <a:fld id="{729111C5-E04E-4942-8174-12BB645D56A6}" type="slidenum">
              <a:rPr lang="en-US" smtClean="0"/>
              <a:pPr>
                <a:defRPr/>
              </a:pPr>
              <a:t>40</a:t>
            </a:fld>
            <a:endParaRPr lang="en-US"/>
          </a:p>
        </p:txBody>
      </p:sp>
    </p:spTree>
    <p:extLst>
      <p:ext uri="{BB962C8B-B14F-4D97-AF65-F5344CB8AC3E}">
        <p14:creationId xmlns:p14="http://schemas.microsoft.com/office/powerpoint/2010/main" val="434048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a:t>
            </a:r>
            <a:endParaRPr lang="en-US" dirty="0"/>
          </a:p>
        </p:txBody>
      </p:sp>
      <p:sp>
        <p:nvSpPr>
          <p:cNvPr id="3" name="Content Placeholder 2"/>
          <p:cNvSpPr>
            <a:spLocks noGrp="1"/>
          </p:cNvSpPr>
          <p:nvPr>
            <p:ph idx="1"/>
          </p:nvPr>
        </p:nvSpPr>
        <p:spPr/>
        <p:txBody>
          <a:bodyPr>
            <a:normAutofit/>
          </a:bodyPr>
          <a:lstStyle/>
          <a:p>
            <a:pPr>
              <a:lnSpc>
                <a:spcPct val="100000"/>
              </a:lnSpc>
            </a:pPr>
            <a:r>
              <a:rPr lang="en-US" dirty="0" smtClean="0"/>
              <a:t>Novartis Institutes for Biomedical Research is focused on the drug discovery phase of the</a:t>
            </a:r>
            <a:br>
              <a:rPr lang="en-US" dirty="0" smtClean="0"/>
            </a:br>
            <a:r>
              <a:rPr lang="en-US" dirty="0" smtClean="0"/>
              <a:t>~10</a:t>
            </a:r>
            <a:r>
              <a:rPr lang="en-US" dirty="0"/>
              <a:t> </a:t>
            </a:r>
            <a:r>
              <a:rPr lang="en-US" dirty="0" smtClean="0"/>
              <a:t>year </a:t>
            </a:r>
            <a:r>
              <a:rPr lang="en-US" dirty="0"/>
              <a:t>/</a:t>
            </a:r>
            <a:r>
              <a:rPr lang="en-US" dirty="0" smtClean="0"/>
              <a:t> $1 billion drug development process</a:t>
            </a:r>
          </a:p>
          <a:p>
            <a:pPr>
              <a:lnSpc>
                <a:spcPct val="100000"/>
              </a:lnSpc>
            </a:pPr>
            <a:r>
              <a:rPr lang="en-US" dirty="0" smtClean="0"/>
              <a:t>In 2013, NIBR ran a project to screen 10 M compounds against a common cancer target</a:t>
            </a:r>
          </a:p>
          <a:p>
            <a:pPr>
              <a:lnSpc>
                <a:spcPct val="100000"/>
              </a:lnSpc>
            </a:pPr>
            <a:r>
              <a:rPr lang="en-US" dirty="0" smtClean="0"/>
              <a:t>Compute requirements &gt;&gt; internal capacity / $</a:t>
            </a:r>
          </a:p>
          <a:p>
            <a:pPr>
              <a:lnSpc>
                <a:spcPct val="100000"/>
              </a:lnSpc>
            </a:pPr>
            <a:r>
              <a:rPr lang="en-US" dirty="0" smtClean="0"/>
              <a:t>The project ran across 10,500 EC2 Spot instances (~87,000 cores) for $4,232 in 9 hours</a:t>
            </a:r>
          </a:p>
          <a:p>
            <a:pPr>
              <a:lnSpc>
                <a:spcPct val="100000"/>
              </a:lnSpc>
            </a:pPr>
            <a:r>
              <a:rPr lang="en-US" dirty="0" smtClean="0"/>
              <a:t>Equiv. of 39 years of computational chemistry</a:t>
            </a: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704921" y="257282"/>
            <a:ext cx="3981391" cy="961918"/>
          </a:xfrm>
          <a:prstGeom prst="rect">
            <a:avLst/>
          </a:prstGeom>
        </p:spPr>
      </p:pic>
      <p:sp>
        <p:nvSpPr>
          <p:cNvPr id="7" name="TextBox 6"/>
          <p:cNvSpPr txBox="1"/>
          <p:nvPr/>
        </p:nvSpPr>
        <p:spPr>
          <a:xfrm>
            <a:off x="1024915" y="5978846"/>
            <a:ext cx="6449201" cy="400110"/>
          </a:xfrm>
          <a:prstGeom prst="rect">
            <a:avLst/>
          </a:prstGeom>
          <a:noFill/>
        </p:spPr>
        <p:txBody>
          <a:bodyPr wrap="none" rtlCol="0">
            <a:spAutoFit/>
          </a:bodyPr>
          <a:lstStyle/>
          <a:p>
            <a:r>
              <a:rPr lang="en-US" b="0" dirty="0">
                <a:latin typeface="+mn-lt"/>
              </a:rPr>
              <a:t>http://</a:t>
            </a:r>
            <a:r>
              <a:rPr lang="en-US" b="0" dirty="0" err="1">
                <a:latin typeface="+mn-lt"/>
              </a:rPr>
              <a:t>aws.amazon.com</a:t>
            </a:r>
            <a:r>
              <a:rPr lang="en-US" b="0" dirty="0">
                <a:latin typeface="+mn-lt"/>
              </a:rPr>
              <a:t>/solutions/case-studies</a:t>
            </a:r>
            <a:r>
              <a:rPr lang="en-US" b="0" dirty="0" smtClean="0">
                <a:latin typeface="+mn-lt"/>
              </a:rPr>
              <a:t>/</a:t>
            </a:r>
            <a:r>
              <a:rPr lang="en-US" b="0" dirty="0" err="1" smtClean="0">
                <a:latin typeface="+mn-lt"/>
              </a:rPr>
              <a:t>novartis</a:t>
            </a:r>
            <a:r>
              <a:rPr lang="en-US" b="0" dirty="0" smtClean="0">
                <a:latin typeface="+mn-lt"/>
              </a:rPr>
              <a:t>/</a:t>
            </a:r>
            <a:endParaRPr lang="en-US" b="0" dirty="0">
              <a:latin typeface="+mn-lt"/>
            </a:endParaRPr>
          </a:p>
        </p:txBody>
      </p:sp>
      <p:sp>
        <p:nvSpPr>
          <p:cNvPr id="8" name="Slide Number Placeholder 7"/>
          <p:cNvSpPr>
            <a:spLocks noGrp="1"/>
          </p:cNvSpPr>
          <p:nvPr>
            <p:ph type="sldNum" sz="quarter" idx="12"/>
          </p:nvPr>
        </p:nvSpPr>
        <p:spPr/>
        <p:txBody>
          <a:bodyPr/>
          <a:lstStyle/>
          <a:p>
            <a:pPr>
              <a:defRPr/>
            </a:pPr>
            <a:fld id="{729111C5-E04E-4942-8174-12BB645D56A6}" type="slidenum">
              <a:rPr lang="en-US" smtClean="0"/>
              <a:pPr>
                <a:defRPr/>
              </a:pPr>
              <a:t>41</a:t>
            </a:fld>
            <a:endParaRPr lang="en-US"/>
          </a:p>
        </p:txBody>
      </p:sp>
    </p:spTree>
    <p:extLst>
      <p:ext uri="{BB962C8B-B14F-4D97-AF65-F5344CB8AC3E}">
        <p14:creationId xmlns:p14="http://schemas.microsoft.com/office/powerpoint/2010/main" val="199379231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 the cloud good for everything?</a:t>
            </a:r>
            <a:endParaRPr lang="en-US" dirty="0"/>
          </a:p>
        </p:txBody>
      </p:sp>
      <p:sp>
        <p:nvSpPr>
          <p:cNvPr id="3" name="Content Placeholder 2"/>
          <p:cNvSpPr>
            <a:spLocks noGrp="1"/>
          </p:cNvSpPr>
          <p:nvPr>
            <p:ph idx="1"/>
          </p:nvPr>
        </p:nvSpPr>
        <p:spPr>
          <a:xfrm>
            <a:off x="990599" y="1443318"/>
            <a:ext cx="7992035" cy="4912658"/>
          </a:xfrm>
        </p:spPr>
        <p:txBody>
          <a:bodyPr/>
          <a:lstStyle/>
          <a:p>
            <a:r>
              <a:rPr lang="en-US" dirty="0" smtClean="0"/>
              <a:t>No.</a:t>
            </a:r>
          </a:p>
          <a:p>
            <a:r>
              <a:rPr lang="en-US" dirty="0" smtClean="0"/>
              <a:t>Sometimes it is problematic</a:t>
            </a:r>
          </a:p>
          <a:p>
            <a:pPr lvl="1"/>
            <a:r>
              <a:rPr lang="en-US" dirty="0" smtClean="0"/>
              <a:t>Auditability requirements</a:t>
            </a:r>
          </a:p>
          <a:p>
            <a:pPr lvl="1"/>
            <a:r>
              <a:rPr lang="en-US" dirty="0" smtClean="0"/>
              <a:t>Legislative frameworks</a:t>
            </a:r>
          </a:p>
          <a:p>
            <a:r>
              <a:rPr lang="en-US" dirty="0" smtClean="0"/>
              <a:t>Example: </a:t>
            </a:r>
            <a:r>
              <a:rPr lang="en-US" dirty="0"/>
              <a:t>P</a:t>
            </a:r>
            <a:r>
              <a:rPr lang="en-US" dirty="0" smtClean="0"/>
              <a:t>ersonal data privacy</a:t>
            </a:r>
          </a:p>
          <a:p>
            <a:pPr lvl="1"/>
            <a:r>
              <a:rPr lang="en-US" dirty="0" smtClean="0"/>
              <a:t>EU Data Protection law</a:t>
            </a:r>
          </a:p>
          <a:p>
            <a:r>
              <a:rPr lang="en-US" dirty="0" smtClean="0"/>
              <a:t>Example</a:t>
            </a:r>
            <a:r>
              <a:rPr lang="en-US" dirty="0"/>
              <a:t>: Processing medical </a:t>
            </a:r>
            <a:r>
              <a:rPr lang="en-US" dirty="0" smtClean="0"/>
              <a:t>records (US)</a:t>
            </a:r>
            <a:endParaRPr lang="en-US" dirty="0"/>
          </a:p>
          <a:p>
            <a:pPr lvl="1"/>
            <a:r>
              <a:rPr lang="en-US" dirty="0"/>
              <a:t>HIPAA (Health Insurance Portability and Accountability Act) privacy and security </a:t>
            </a:r>
            <a:r>
              <a:rPr lang="en-US" dirty="0" smtClean="0"/>
              <a:t>rule</a:t>
            </a:r>
            <a:endParaRPr lang="en-US" dirty="0"/>
          </a:p>
        </p:txBody>
      </p:sp>
      <p:sp>
        <p:nvSpPr>
          <p:cNvPr id="6" name="Slide Number Placeholder 5"/>
          <p:cNvSpPr>
            <a:spLocks noGrp="1"/>
          </p:cNvSpPr>
          <p:nvPr>
            <p:ph type="sldNum" sz="quarter" idx="12"/>
          </p:nvPr>
        </p:nvSpPr>
        <p:spPr/>
        <p:txBody>
          <a:bodyPr/>
          <a:lstStyle/>
          <a:p>
            <a:pPr>
              <a:defRPr/>
            </a:pPr>
            <a:fld id="{729111C5-E04E-4942-8174-12BB645D56A6}" type="slidenum">
              <a:rPr lang="en-US" smtClean="0"/>
              <a:pPr>
                <a:defRPr/>
              </a:pPr>
              <a:t>42</a:t>
            </a:fld>
            <a:endParaRPr lang="en-US"/>
          </a:p>
        </p:txBody>
      </p:sp>
    </p:spTree>
    <p:extLst>
      <p:ext uri="{BB962C8B-B14F-4D97-AF65-F5344CB8AC3E}">
        <p14:creationId xmlns:p14="http://schemas.microsoft.com/office/powerpoint/2010/main" val="1556790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a:t>
            </a:r>
            <a:r>
              <a:rPr lang="en-US" dirty="0" smtClean="0"/>
              <a:t>Cloud applications</a:t>
            </a:r>
            <a:endParaRPr lang="en-US" dirty="0"/>
          </a:p>
        </p:txBody>
      </p:sp>
      <p:sp>
        <p:nvSpPr>
          <p:cNvPr id="3" name="Content Placeholder 2"/>
          <p:cNvSpPr>
            <a:spLocks noGrp="1"/>
          </p:cNvSpPr>
          <p:nvPr>
            <p:ph idx="1"/>
          </p:nvPr>
        </p:nvSpPr>
        <p:spPr/>
        <p:txBody>
          <a:bodyPr/>
          <a:lstStyle/>
          <a:p>
            <a:r>
              <a:rPr lang="en-US" dirty="0" smtClean="0"/>
              <a:t>Clouds are good for many things...</a:t>
            </a:r>
          </a:p>
          <a:p>
            <a:pPr lvl="1"/>
            <a:r>
              <a:rPr lang="en-US" dirty="0" smtClean="0"/>
              <a:t>Applications that involve large amounts of computation, storage, bandwidth</a:t>
            </a:r>
          </a:p>
          <a:p>
            <a:pPr lvl="1"/>
            <a:r>
              <a:rPr lang="en-US" dirty="0" smtClean="0"/>
              <a:t>Especially when lots of resources are needed quickly (Novartis example) or load varies rapidly (</a:t>
            </a:r>
            <a:r>
              <a:rPr lang="en-US" dirty="0" err="1" smtClean="0"/>
              <a:t>Animoto</a:t>
            </a:r>
            <a:r>
              <a:rPr lang="en-US" dirty="0" smtClean="0"/>
              <a:t> example)</a:t>
            </a:r>
          </a:p>
          <a:p>
            <a:endParaRPr lang="en-US" dirty="0" smtClean="0"/>
          </a:p>
          <a:p>
            <a:r>
              <a:rPr lang="en-US" dirty="0" smtClean="0"/>
              <a:t>.</a:t>
            </a:r>
            <a:r>
              <a:rPr lang="en-US" dirty="0"/>
              <a:t>.. but not for all </a:t>
            </a:r>
            <a:r>
              <a:rPr lang="en-US" dirty="0" smtClean="0"/>
              <a:t>things</a:t>
            </a:r>
          </a:p>
          <a:p>
            <a:pPr lvl="1"/>
            <a:r>
              <a:rPr lang="en-US" dirty="0"/>
              <a:t>a</a:t>
            </a:r>
            <a:r>
              <a:rPr lang="en-US" dirty="0" smtClean="0"/>
              <a:t>nd </a:t>
            </a:r>
            <a:r>
              <a:rPr lang="en-US" dirty="0"/>
              <a:t>might not be the cheapest solution </a:t>
            </a:r>
            <a:r>
              <a:rPr lang="en-US" dirty="0" smtClean="0"/>
              <a:t>either</a:t>
            </a:r>
            <a:endParaRPr lang="en-US" dirty="0"/>
          </a:p>
        </p:txBody>
      </p:sp>
      <p:sp>
        <p:nvSpPr>
          <p:cNvPr id="6" name="Slide Number Placeholder 5"/>
          <p:cNvSpPr>
            <a:spLocks noGrp="1"/>
          </p:cNvSpPr>
          <p:nvPr>
            <p:ph type="sldNum" sz="quarter" idx="12"/>
          </p:nvPr>
        </p:nvSpPr>
        <p:spPr/>
        <p:txBody>
          <a:bodyPr/>
          <a:lstStyle/>
          <a:p>
            <a:pPr>
              <a:defRPr/>
            </a:pPr>
            <a:fld id="{729111C5-E04E-4942-8174-12BB645D56A6}" type="slidenum">
              <a:rPr lang="en-US" smtClean="0"/>
              <a:pPr>
                <a:defRPr/>
              </a:pPr>
              <a:t>43</a:t>
            </a:fld>
            <a:endParaRPr lang="en-US"/>
          </a:p>
        </p:txBody>
      </p:sp>
    </p:spTree>
    <p:extLst>
      <p:ext uri="{BB962C8B-B14F-4D97-AF65-F5344CB8AC3E}">
        <p14:creationId xmlns:p14="http://schemas.microsoft.com/office/powerpoint/2010/main" val="44761342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b="1" dirty="0"/>
          </a:p>
          <a:p>
            <a:pPr marL="571500" indent="-514350">
              <a:buFont typeface="+mj-lt"/>
              <a:buAutoNum type="arabicPeriod"/>
            </a:pPr>
            <a:r>
              <a:rPr lang="en-US" dirty="0" smtClean="0">
                <a:solidFill>
                  <a:schemeClr val="bg1">
                    <a:lumMod val="50000"/>
                  </a:schemeClr>
                </a:solidFill>
              </a:rPr>
              <a:t>Cloud computing</a:t>
            </a:r>
            <a:endParaRPr lang="en-US" dirty="0" smtClean="0">
              <a:solidFill>
                <a:schemeClr val="bg1">
                  <a:lumMod val="50000"/>
                </a:schemeClr>
              </a:solidFill>
            </a:endParaRPr>
          </a:p>
          <a:p>
            <a:pPr marL="571500" indent="-514350">
              <a:buFont typeface="+mj-lt"/>
              <a:buAutoNum type="arabicPeriod"/>
            </a:pPr>
            <a:endParaRPr lang="en-US" dirty="0" smtClean="0"/>
          </a:p>
          <a:p>
            <a:pPr marL="571500" indent="-514350">
              <a:buFont typeface="+mj-lt"/>
              <a:buAutoNum type="arabicPeriod"/>
            </a:pPr>
            <a:r>
              <a:rPr lang="en-US" b="1" dirty="0" smtClean="0"/>
              <a:t>Virtualization</a:t>
            </a:r>
          </a:p>
          <a:p>
            <a:pPr marL="571500" indent="-514350">
              <a:buFont typeface="+mj-lt"/>
              <a:buAutoNum type="arabicPeriod"/>
            </a:pPr>
            <a:endParaRPr lang="en-US" dirty="0" smtClean="0"/>
          </a:p>
          <a:p>
            <a:pPr marL="571500" indent="-514350">
              <a:buFont typeface="+mj-lt"/>
              <a:buAutoNum type="arabicPeriod"/>
            </a:pPr>
            <a:r>
              <a:rPr lang="en-US" dirty="0" smtClean="0"/>
              <a:t>What’s really cloud computing?</a:t>
            </a:r>
            <a:endParaRPr lang="en-US" dirty="0" smtClean="0"/>
          </a:p>
          <a:p>
            <a:endParaRPr lang="en-US" dirty="0"/>
          </a:p>
        </p:txBody>
      </p:sp>
      <p:sp>
        <p:nvSpPr>
          <p:cNvPr id="4" name="Title 3"/>
          <p:cNvSpPr>
            <a:spLocks noGrp="1"/>
          </p:cNvSpPr>
          <p:nvPr>
            <p:ph type="title"/>
          </p:nvPr>
        </p:nvSpPr>
        <p:spPr/>
        <p:txBody>
          <a:bodyPr/>
          <a:lstStyle/>
          <a:p>
            <a:r>
              <a:rPr lang="en-US" dirty="0" smtClean="0"/>
              <a:t>Today’s outline</a:t>
            </a:r>
            <a:endParaRPr lang="en-US" dirty="0"/>
          </a:p>
        </p:txBody>
      </p:sp>
      <p:sp>
        <p:nvSpPr>
          <p:cNvPr id="5" name="Slide Number Placeholder 4"/>
          <p:cNvSpPr>
            <a:spLocks noGrp="1"/>
          </p:cNvSpPr>
          <p:nvPr>
            <p:ph type="sldNum" sz="quarter" idx="12"/>
          </p:nvPr>
        </p:nvSpPr>
        <p:spPr/>
        <p:txBody>
          <a:bodyPr/>
          <a:lstStyle/>
          <a:p>
            <a:pPr>
              <a:defRPr/>
            </a:pPr>
            <a:fld id="{729111C5-E04E-4942-8174-12BB645D56A6}" type="slidenum">
              <a:rPr lang="en-US" smtClean="0"/>
              <a:pPr>
                <a:defRPr/>
              </a:pPr>
              <a:t>44</a:t>
            </a:fld>
            <a:endParaRPr lang="en-US"/>
          </a:p>
        </p:txBody>
      </p:sp>
    </p:spTree>
    <p:extLst>
      <p:ext uri="{BB962C8B-B14F-4D97-AF65-F5344CB8AC3E}">
        <p14:creationId xmlns:p14="http://schemas.microsoft.com/office/powerpoint/2010/main" val="147985966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clouds work?</a:t>
            </a:r>
            <a:endParaRPr lang="en-US" dirty="0"/>
          </a:p>
        </p:txBody>
      </p:sp>
      <p:sp>
        <p:nvSpPr>
          <p:cNvPr id="3" name="Content Placeholder 2"/>
          <p:cNvSpPr>
            <a:spLocks noGrp="1"/>
          </p:cNvSpPr>
          <p:nvPr>
            <p:ph idx="1"/>
          </p:nvPr>
        </p:nvSpPr>
        <p:spPr>
          <a:xfrm>
            <a:off x="152400" y="3924300"/>
            <a:ext cx="8610600" cy="2436024"/>
          </a:xfrm>
        </p:spPr>
        <p:txBody>
          <a:bodyPr>
            <a:normAutofit/>
          </a:bodyPr>
          <a:lstStyle/>
          <a:p>
            <a:r>
              <a:rPr lang="en-US" dirty="0" smtClean="0"/>
              <a:t>Suppose Alice has a machine with 4 CPUs and 8 GB of memory, and three customers:</a:t>
            </a:r>
          </a:p>
          <a:p>
            <a:pPr lvl="1"/>
            <a:r>
              <a:rPr lang="en-US" dirty="0" smtClean="0"/>
              <a:t>Bob wants a machine with 1 CPU and 3GB of memory</a:t>
            </a:r>
          </a:p>
          <a:p>
            <a:pPr lvl="1"/>
            <a:r>
              <a:rPr lang="en-US" dirty="0" smtClean="0"/>
              <a:t>Charlie wants 2 CPUs and 1GB of memory</a:t>
            </a:r>
          </a:p>
          <a:p>
            <a:pPr lvl="1"/>
            <a:r>
              <a:rPr lang="en-US" dirty="0" smtClean="0"/>
              <a:t>Daniel wants 1 CPU and 4GB of memory</a:t>
            </a:r>
          </a:p>
          <a:p>
            <a:r>
              <a:rPr lang="en-US" dirty="0" smtClean="0"/>
              <a:t>What should Alice do?</a:t>
            </a:r>
            <a:endParaRPr lang="en-US" dirty="0"/>
          </a:p>
        </p:txBody>
      </p:sp>
      <p:pic>
        <p:nvPicPr>
          <p:cNvPr id="6" name="Picture 51" descr="MCj04316160000[1]"/>
          <p:cNvPicPr>
            <a:picLocks noChangeAspect="1" noChangeArrowheads="1"/>
          </p:cNvPicPr>
          <p:nvPr/>
        </p:nvPicPr>
        <p:blipFill>
          <a:blip r:embed="rId2" cstate="print"/>
          <a:srcRect/>
          <a:stretch>
            <a:fillRect/>
          </a:stretch>
        </p:blipFill>
        <p:spPr bwMode="auto">
          <a:xfrm>
            <a:off x="1736870" y="1644648"/>
            <a:ext cx="1825480" cy="1825681"/>
          </a:xfrm>
          <a:prstGeom prst="rect">
            <a:avLst/>
          </a:prstGeom>
          <a:noFill/>
          <a:ln w="9525">
            <a:noFill/>
            <a:miter lim="800000"/>
            <a:headEnd/>
            <a:tailEnd/>
          </a:ln>
        </p:spPr>
      </p:pic>
      <p:pic>
        <p:nvPicPr>
          <p:cNvPr id="7" name="Picture 2" descr="MCj04326240000[1]"/>
          <p:cNvPicPr>
            <a:picLocks noChangeAspect="1" noChangeArrowheads="1"/>
          </p:cNvPicPr>
          <p:nvPr/>
        </p:nvPicPr>
        <p:blipFill>
          <a:blip r:embed="rId3" cstate="print"/>
          <a:srcRect/>
          <a:stretch>
            <a:fillRect/>
          </a:stretch>
        </p:blipFill>
        <p:spPr bwMode="auto">
          <a:xfrm>
            <a:off x="6269036" y="2255839"/>
            <a:ext cx="554036" cy="554036"/>
          </a:xfrm>
          <a:prstGeom prst="rect">
            <a:avLst/>
          </a:prstGeom>
          <a:noFill/>
        </p:spPr>
      </p:pic>
      <p:pic>
        <p:nvPicPr>
          <p:cNvPr id="8" name="Picture 3" descr="MCj04326230000[1]"/>
          <p:cNvPicPr>
            <a:picLocks noChangeAspect="1" noChangeArrowheads="1"/>
          </p:cNvPicPr>
          <p:nvPr/>
        </p:nvPicPr>
        <p:blipFill>
          <a:blip r:embed="rId4" cstate="print"/>
          <a:srcRect/>
          <a:stretch>
            <a:fillRect/>
          </a:stretch>
        </p:blipFill>
        <p:spPr bwMode="auto">
          <a:xfrm flipH="1">
            <a:off x="6267450" y="1362076"/>
            <a:ext cx="504825" cy="504825"/>
          </a:xfrm>
          <a:prstGeom prst="rect">
            <a:avLst/>
          </a:prstGeom>
          <a:noFill/>
        </p:spPr>
      </p:pic>
      <p:pic>
        <p:nvPicPr>
          <p:cNvPr id="9" name="Picture 19" descr="greenguy"/>
          <p:cNvPicPr>
            <a:picLocks noChangeAspect="1" noChangeArrowheads="1"/>
          </p:cNvPicPr>
          <p:nvPr/>
        </p:nvPicPr>
        <p:blipFill>
          <a:blip r:embed="rId5" cstate="print">
            <a:lum bright="14000" contrast="-10000"/>
          </a:blip>
          <a:srcRect/>
          <a:stretch>
            <a:fillRect/>
          </a:stretch>
        </p:blipFill>
        <p:spPr bwMode="auto">
          <a:xfrm>
            <a:off x="1112838" y="2438401"/>
            <a:ext cx="639761" cy="639761"/>
          </a:xfrm>
          <a:prstGeom prst="rect">
            <a:avLst/>
          </a:prstGeom>
          <a:noFill/>
          <a:ln w="9525">
            <a:noFill/>
            <a:miter lim="800000"/>
            <a:headEnd/>
            <a:tailEnd/>
          </a:ln>
        </p:spPr>
      </p:pic>
      <p:sp>
        <p:nvSpPr>
          <p:cNvPr id="10" name="TextBox 9"/>
          <p:cNvSpPr txBox="1"/>
          <p:nvPr/>
        </p:nvSpPr>
        <p:spPr>
          <a:xfrm>
            <a:off x="1116848" y="3028950"/>
            <a:ext cx="675186" cy="338554"/>
          </a:xfrm>
          <a:prstGeom prst="rect">
            <a:avLst/>
          </a:prstGeom>
          <a:noFill/>
        </p:spPr>
        <p:txBody>
          <a:bodyPr wrap="none" rtlCol="0">
            <a:spAutoFit/>
          </a:bodyPr>
          <a:lstStyle/>
          <a:p>
            <a:r>
              <a:rPr lang="en-US" sz="1600" dirty="0" smtClean="0">
                <a:latin typeface="+mn-lt"/>
              </a:rPr>
              <a:t>Alice</a:t>
            </a:r>
            <a:endParaRPr lang="en-US" sz="1600" dirty="0">
              <a:latin typeface="+mn-lt"/>
            </a:endParaRPr>
          </a:p>
        </p:txBody>
      </p:sp>
      <p:pic>
        <p:nvPicPr>
          <p:cNvPr id="3075" name="Picture 3" descr="C:\Users\Andreas Haeberlen\AppData\Local\Microsoft\Windows\Temporary Internet Files\Content.IE5\XC8QYFDJ\MC900433867[1].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066925" y="1733550"/>
            <a:ext cx="533400" cy="533400"/>
          </a:xfrm>
          <a:prstGeom prst="rect">
            <a:avLst/>
          </a:prstGeom>
          <a:noFill/>
        </p:spPr>
      </p:pic>
      <p:pic>
        <p:nvPicPr>
          <p:cNvPr id="15" name="Picture 14" descr="memchip.gif"/>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089440" y="2766842"/>
            <a:ext cx="510886" cy="118444"/>
          </a:xfrm>
          <a:prstGeom prst="rect">
            <a:avLst/>
          </a:prstGeom>
        </p:spPr>
      </p:pic>
      <p:pic>
        <p:nvPicPr>
          <p:cNvPr id="19" name="Picture 3" descr="C:\Users\Andreas Haeberlen\AppData\Local\Microsoft\Windows\Temporary Internet Files\Content.IE5\XC8QYFDJ\MC900433867[1].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647950" y="1733550"/>
            <a:ext cx="533400" cy="533400"/>
          </a:xfrm>
          <a:prstGeom prst="rect">
            <a:avLst/>
          </a:prstGeom>
          <a:noFill/>
        </p:spPr>
      </p:pic>
      <p:pic>
        <p:nvPicPr>
          <p:cNvPr id="20" name="Picture 3" descr="C:\Users\Andreas Haeberlen\AppData\Local\Microsoft\Windows\Temporary Internet Files\Content.IE5\XC8QYFDJ\MC900433867[1].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076450" y="2247900"/>
            <a:ext cx="533400" cy="533400"/>
          </a:xfrm>
          <a:prstGeom prst="rect">
            <a:avLst/>
          </a:prstGeom>
          <a:noFill/>
        </p:spPr>
      </p:pic>
      <p:pic>
        <p:nvPicPr>
          <p:cNvPr id="21" name="Picture 3" descr="C:\Users\Andreas Haeberlen\AppData\Local\Microsoft\Windows\Temporary Internet Files\Content.IE5\XC8QYFDJ\MC900433867[1].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638425" y="2257425"/>
            <a:ext cx="533400" cy="533400"/>
          </a:xfrm>
          <a:prstGeom prst="rect">
            <a:avLst/>
          </a:prstGeom>
          <a:noFill/>
        </p:spPr>
      </p:pic>
      <p:pic>
        <p:nvPicPr>
          <p:cNvPr id="24" name="Picture 23" descr="memchip.gif"/>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679990" y="2766842"/>
            <a:ext cx="510886" cy="118444"/>
          </a:xfrm>
          <a:prstGeom prst="rect">
            <a:avLst/>
          </a:prstGeom>
        </p:spPr>
      </p:pic>
      <p:pic>
        <p:nvPicPr>
          <p:cNvPr id="27" name="Picture 26" descr="memchip.gif"/>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079915" y="2919242"/>
            <a:ext cx="510886" cy="118444"/>
          </a:xfrm>
          <a:prstGeom prst="rect">
            <a:avLst/>
          </a:prstGeom>
        </p:spPr>
      </p:pic>
      <p:pic>
        <p:nvPicPr>
          <p:cNvPr id="28" name="Picture 27" descr="memchip.gif"/>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670465" y="2919242"/>
            <a:ext cx="510886" cy="118444"/>
          </a:xfrm>
          <a:prstGeom prst="rect">
            <a:avLst/>
          </a:prstGeom>
        </p:spPr>
      </p:pic>
      <p:pic>
        <p:nvPicPr>
          <p:cNvPr id="29" name="Picture 28" descr="memchip.gif"/>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089440" y="3062117"/>
            <a:ext cx="510886" cy="118444"/>
          </a:xfrm>
          <a:prstGeom prst="rect">
            <a:avLst/>
          </a:prstGeom>
        </p:spPr>
      </p:pic>
      <p:pic>
        <p:nvPicPr>
          <p:cNvPr id="30" name="Picture 29" descr="memchip.gif"/>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679990" y="3062117"/>
            <a:ext cx="510886" cy="118444"/>
          </a:xfrm>
          <a:prstGeom prst="rect">
            <a:avLst/>
          </a:prstGeom>
        </p:spPr>
      </p:pic>
      <p:pic>
        <p:nvPicPr>
          <p:cNvPr id="31" name="Picture 30" descr="memchip.gif"/>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089440" y="3204992"/>
            <a:ext cx="510886" cy="118444"/>
          </a:xfrm>
          <a:prstGeom prst="rect">
            <a:avLst/>
          </a:prstGeom>
        </p:spPr>
      </p:pic>
      <p:pic>
        <p:nvPicPr>
          <p:cNvPr id="32" name="Picture 31" descr="memchip.gif"/>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679990" y="3204992"/>
            <a:ext cx="510886" cy="118444"/>
          </a:xfrm>
          <a:prstGeom prst="rect">
            <a:avLst/>
          </a:prstGeom>
        </p:spPr>
      </p:pic>
      <p:pic>
        <p:nvPicPr>
          <p:cNvPr id="3077" name="Picture 5" descr="C:\Users\Andreas Haeberlen\AppData\Local\Microsoft\Windows\Temporary Internet Files\Content.IE5\GF4GBTMY\MC900434902[1].png"/>
          <p:cNvPicPr>
            <a:picLocks noChangeAspect="1" noChangeArrowheads="1"/>
          </p:cNvPicPr>
          <p:nvPr/>
        </p:nvPicPr>
        <p:blipFill>
          <a:blip r:embed="rId8" cstate="print"/>
          <a:srcRect/>
          <a:stretch>
            <a:fillRect/>
          </a:stretch>
        </p:blipFill>
        <p:spPr bwMode="auto">
          <a:xfrm flipH="1">
            <a:off x="6286500" y="3152775"/>
            <a:ext cx="580881" cy="580881"/>
          </a:xfrm>
          <a:prstGeom prst="rect">
            <a:avLst/>
          </a:prstGeom>
          <a:noFill/>
        </p:spPr>
      </p:pic>
      <p:sp>
        <p:nvSpPr>
          <p:cNvPr id="34" name="TextBox 33"/>
          <p:cNvSpPr txBox="1"/>
          <p:nvPr/>
        </p:nvSpPr>
        <p:spPr>
          <a:xfrm>
            <a:off x="6249686" y="1790700"/>
            <a:ext cx="582211" cy="338554"/>
          </a:xfrm>
          <a:prstGeom prst="rect">
            <a:avLst/>
          </a:prstGeom>
          <a:noFill/>
        </p:spPr>
        <p:txBody>
          <a:bodyPr wrap="none" rtlCol="0">
            <a:spAutoFit/>
          </a:bodyPr>
          <a:lstStyle/>
          <a:p>
            <a:r>
              <a:rPr lang="en-US" sz="1600" smtClean="0">
                <a:latin typeface="+mn-lt"/>
              </a:rPr>
              <a:t>Bob</a:t>
            </a:r>
            <a:endParaRPr lang="en-US" sz="1600">
              <a:latin typeface="+mn-lt"/>
            </a:endParaRPr>
          </a:p>
        </p:txBody>
      </p:sp>
      <p:sp>
        <p:nvSpPr>
          <p:cNvPr id="35" name="TextBox 34"/>
          <p:cNvSpPr txBox="1"/>
          <p:nvPr/>
        </p:nvSpPr>
        <p:spPr>
          <a:xfrm>
            <a:off x="6119656" y="2743200"/>
            <a:ext cx="880370" cy="338554"/>
          </a:xfrm>
          <a:prstGeom prst="rect">
            <a:avLst/>
          </a:prstGeom>
          <a:noFill/>
        </p:spPr>
        <p:txBody>
          <a:bodyPr wrap="none" rtlCol="0">
            <a:spAutoFit/>
          </a:bodyPr>
          <a:lstStyle/>
          <a:p>
            <a:r>
              <a:rPr lang="en-US" sz="1600" smtClean="0">
                <a:latin typeface="+mn-lt"/>
              </a:rPr>
              <a:t>Charlie</a:t>
            </a:r>
          </a:p>
        </p:txBody>
      </p:sp>
      <p:sp>
        <p:nvSpPr>
          <p:cNvPr id="36" name="TextBox 35"/>
          <p:cNvSpPr txBox="1"/>
          <p:nvPr/>
        </p:nvSpPr>
        <p:spPr>
          <a:xfrm>
            <a:off x="6178782" y="3657600"/>
            <a:ext cx="800220" cy="338554"/>
          </a:xfrm>
          <a:prstGeom prst="rect">
            <a:avLst/>
          </a:prstGeom>
          <a:noFill/>
        </p:spPr>
        <p:txBody>
          <a:bodyPr wrap="none" rtlCol="0">
            <a:spAutoFit/>
          </a:bodyPr>
          <a:lstStyle/>
          <a:p>
            <a:r>
              <a:rPr lang="en-US" sz="1600" smtClean="0">
                <a:latin typeface="+mn-lt"/>
              </a:rPr>
              <a:t>Daniel</a:t>
            </a:r>
            <a:endParaRPr lang="en-US" sz="1600">
              <a:latin typeface="+mn-lt"/>
            </a:endParaRPr>
          </a:p>
        </p:txBody>
      </p:sp>
      <p:sp>
        <p:nvSpPr>
          <p:cNvPr id="37" name="Cloud Callout 36"/>
          <p:cNvSpPr/>
          <p:nvPr/>
        </p:nvSpPr>
        <p:spPr bwMode="auto">
          <a:xfrm>
            <a:off x="6715125" y="409575"/>
            <a:ext cx="1581150" cy="923926"/>
          </a:xfrm>
          <a:prstGeom prst="cloudCallout">
            <a:avLst>
              <a:gd name="adj1" fmla="val -52177"/>
              <a:gd name="adj2" fmla="val 67994"/>
            </a:avLst>
          </a:prstGeom>
          <a:noFill/>
          <a:ln w="19050"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38" name="Cloud Callout 37"/>
          <p:cNvSpPr/>
          <p:nvPr/>
        </p:nvSpPr>
        <p:spPr bwMode="auto">
          <a:xfrm>
            <a:off x="7372350" y="1314450"/>
            <a:ext cx="1626996" cy="1104900"/>
          </a:xfrm>
          <a:prstGeom prst="cloudCallout">
            <a:avLst>
              <a:gd name="adj1" fmla="val -86396"/>
              <a:gd name="adj2" fmla="val 54012"/>
            </a:avLst>
          </a:prstGeom>
          <a:noFill/>
          <a:ln w="19050"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39" name="Cloud Callout 38"/>
          <p:cNvSpPr/>
          <p:nvPr/>
        </p:nvSpPr>
        <p:spPr bwMode="auto">
          <a:xfrm>
            <a:off x="7124700" y="2514600"/>
            <a:ext cx="1276350" cy="866775"/>
          </a:xfrm>
          <a:prstGeom prst="cloudCallout">
            <a:avLst>
              <a:gd name="adj1" fmla="val -77550"/>
              <a:gd name="adj2" fmla="val 46016"/>
            </a:avLst>
          </a:prstGeom>
          <a:noFill/>
          <a:ln w="19050" cap="flat" cmpd="sng" algn="ctr">
            <a:solidFill>
              <a:schemeClr val="tx1"/>
            </a:solidFill>
            <a:prstDash val="solid"/>
            <a:round/>
            <a:headEnd type="none" w="med" len="med"/>
            <a:tailEnd type="none" w="med" len="med"/>
          </a:ln>
          <a:effectLst/>
        </p:spPr>
        <p:txBody>
          <a:bodyPr rtlCol="0" anchor="ctr"/>
          <a:lstStyle/>
          <a:p>
            <a:pPr algn="ctr"/>
            <a:endParaRPr lang="en-US"/>
          </a:p>
        </p:txBody>
      </p:sp>
      <p:pic>
        <p:nvPicPr>
          <p:cNvPr id="40" name="Picture 3" descr="C:\Users\Andreas Haeberlen\AppData\Local\Microsoft\Windows\Temporary Internet Files\Content.IE5\XC8QYFDJ\MC900433867[1].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6858000" y="619125"/>
            <a:ext cx="533400" cy="533400"/>
          </a:xfrm>
          <a:prstGeom prst="rect">
            <a:avLst/>
          </a:prstGeom>
          <a:noFill/>
        </p:spPr>
      </p:pic>
      <p:pic>
        <p:nvPicPr>
          <p:cNvPr id="41" name="Picture 40" descr="memchip.gif"/>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480590" y="680867"/>
            <a:ext cx="510886" cy="118444"/>
          </a:xfrm>
          <a:prstGeom prst="rect">
            <a:avLst/>
          </a:prstGeom>
        </p:spPr>
      </p:pic>
      <p:pic>
        <p:nvPicPr>
          <p:cNvPr id="42" name="Picture 41" descr="memchip.gif"/>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471065" y="833267"/>
            <a:ext cx="510886" cy="118444"/>
          </a:xfrm>
          <a:prstGeom prst="rect">
            <a:avLst/>
          </a:prstGeom>
        </p:spPr>
      </p:pic>
      <p:pic>
        <p:nvPicPr>
          <p:cNvPr id="43" name="Picture 42" descr="memchip.gif"/>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480590" y="976142"/>
            <a:ext cx="510886" cy="118444"/>
          </a:xfrm>
          <a:prstGeom prst="rect">
            <a:avLst/>
          </a:prstGeom>
        </p:spPr>
      </p:pic>
      <p:pic>
        <p:nvPicPr>
          <p:cNvPr id="44" name="Picture 3" descr="C:\Users\Andreas Haeberlen\AppData\Local\Microsoft\Windows\Temporary Internet Files\Content.IE5\XC8QYFDJ\MC900433867[1].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620000" y="1476375"/>
            <a:ext cx="533400" cy="533400"/>
          </a:xfrm>
          <a:prstGeom prst="rect">
            <a:avLst/>
          </a:prstGeom>
          <a:noFill/>
        </p:spPr>
      </p:pic>
      <p:pic>
        <p:nvPicPr>
          <p:cNvPr id="45" name="Picture 3" descr="C:\Users\Andreas Haeberlen\AppData\Local\Microsoft\Windows\Temporary Internet Files\Content.IE5\XC8QYFDJ\MC900433867[1].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8201025" y="1476375"/>
            <a:ext cx="533400" cy="533400"/>
          </a:xfrm>
          <a:prstGeom prst="rect">
            <a:avLst/>
          </a:prstGeom>
          <a:noFill/>
        </p:spPr>
      </p:pic>
      <p:pic>
        <p:nvPicPr>
          <p:cNvPr id="46" name="Picture 45" descr="memchip.gif"/>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909215" y="2081042"/>
            <a:ext cx="510886" cy="118444"/>
          </a:xfrm>
          <a:prstGeom prst="rect">
            <a:avLst/>
          </a:prstGeom>
        </p:spPr>
      </p:pic>
      <p:pic>
        <p:nvPicPr>
          <p:cNvPr id="47" name="Picture 3" descr="C:\Users\Andreas Haeberlen\AppData\Local\Microsoft\Windows\Temporary Internet Files\Content.IE5\XC8QYFDJ\MC900433867[1].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7277100" y="2695575"/>
            <a:ext cx="533400" cy="533400"/>
          </a:xfrm>
          <a:prstGeom prst="rect">
            <a:avLst/>
          </a:prstGeom>
          <a:noFill/>
        </p:spPr>
      </p:pic>
      <p:pic>
        <p:nvPicPr>
          <p:cNvPr id="48" name="Picture 47" descr="memchip.gif"/>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890165" y="2662067"/>
            <a:ext cx="510886" cy="118444"/>
          </a:xfrm>
          <a:prstGeom prst="rect">
            <a:avLst/>
          </a:prstGeom>
        </p:spPr>
      </p:pic>
      <p:pic>
        <p:nvPicPr>
          <p:cNvPr id="49" name="Picture 48" descr="memchip.gif"/>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880640" y="2814467"/>
            <a:ext cx="510886" cy="118444"/>
          </a:xfrm>
          <a:prstGeom prst="rect">
            <a:avLst/>
          </a:prstGeom>
        </p:spPr>
      </p:pic>
      <p:pic>
        <p:nvPicPr>
          <p:cNvPr id="50" name="Picture 49" descr="memchip.gif"/>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890165" y="2957342"/>
            <a:ext cx="510886" cy="118444"/>
          </a:xfrm>
          <a:prstGeom prst="rect">
            <a:avLst/>
          </a:prstGeom>
        </p:spPr>
      </p:pic>
      <p:pic>
        <p:nvPicPr>
          <p:cNvPr id="51" name="Picture 50" descr="memchip.gif"/>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890165" y="3100217"/>
            <a:ext cx="510886" cy="118444"/>
          </a:xfrm>
          <a:prstGeom prst="rect">
            <a:avLst/>
          </a:prstGeom>
        </p:spPr>
      </p:pic>
      <p:sp>
        <p:nvSpPr>
          <p:cNvPr id="52" name="TextBox 51"/>
          <p:cNvSpPr txBox="1"/>
          <p:nvPr/>
        </p:nvSpPr>
        <p:spPr>
          <a:xfrm>
            <a:off x="1682399" y="3381375"/>
            <a:ext cx="1906292" cy="338554"/>
          </a:xfrm>
          <a:prstGeom prst="rect">
            <a:avLst/>
          </a:prstGeom>
          <a:noFill/>
        </p:spPr>
        <p:txBody>
          <a:bodyPr wrap="none" rtlCol="0">
            <a:spAutoFit/>
          </a:bodyPr>
          <a:lstStyle/>
          <a:p>
            <a:r>
              <a:rPr lang="en-US" sz="1600" smtClean="0">
                <a:latin typeface="+mn-lt"/>
              </a:rPr>
              <a:t>Physical machine</a:t>
            </a:r>
            <a:endParaRPr lang="en-US" sz="1600">
              <a:latin typeface="+mn-lt"/>
            </a:endParaRPr>
          </a:p>
        </p:txBody>
      </p:sp>
      <p:sp>
        <p:nvSpPr>
          <p:cNvPr id="11" name="Slide Number Placeholder 10"/>
          <p:cNvSpPr>
            <a:spLocks noGrp="1"/>
          </p:cNvSpPr>
          <p:nvPr>
            <p:ph type="sldNum" sz="quarter" idx="12"/>
          </p:nvPr>
        </p:nvSpPr>
        <p:spPr/>
        <p:txBody>
          <a:bodyPr/>
          <a:lstStyle/>
          <a:p>
            <a:pPr>
              <a:defRPr/>
            </a:pPr>
            <a:fld id="{729111C5-E04E-4942-8174-12BB645D56A6}" type="slidenum">
              <a:rPr lang="en-US" smtClean="0"/>
              <a:pPr>
                <a:defRPr/>
              </a:pPr>
              <a:t>45</a:t>
            </a:fld>
            <a:endParaRPr lang="en-US"/>
          </a:p>
        </p:txBody>
      </p:sp>
    </p:spTree>
    <p:extLst>
      <p:ext uri="{BB962C8B-B14F-4D97-AF65-F5344CB8AC3E}">
        <p14:creationId xmlns:p14="http://schemas.microsoft.com/office/powerpoint/2010/main" val="47720954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descr="MCj04316160000[1]"/>
          <p:cNvPicPr>
            <a:picLocks noChangeAspect="1" noChangeArrowheads="1"/>
          </p:cNvPicPr>
          <p:nvPr/>
        </p:nvPicPr>
        <p:blipFill>
          <a:blip r:embed="rId2" cstate="print">
            <a:lum bright="53000" contrast="-73000"/>
            <a:extLst>
              <a:ext uri="{28A0092B-C50C-407E-A947-70E740481C1C}">
                <a14:useLocalDpi xmlns:a14="http://schemas.microsoft.com/office/drawing/2010/main"/>
              </a:ext>
            </a:extLst>
          </a:blip>
          <a:srcRect/>
          <a:stretch>
            <a:fillRect/>
          </a:stretch>
        </p:blipFill>
        <p:spPr bwMode="auto">
          <a:xfrm>
            <a:off x="5118246" y="3622755"/>
            <a:ext cx="596754" cy="596820"/>
          </a:xfrm>
          <a:prstGeom prst="rect">
            <a:avLst/>
          </a:prstGeom>
          <a:noFill/>
          <a:ln w="9525">
            <a:noFill/>
            <a:miter lim="800000"/>
            <a:headEnd/>
            <a:tailEnd/>
          </a:ln>
        </p:spPr>
      </p:pic>
      <p:sp>
        <p:nvSpPr>
          <p:cNvPr id="2" name="Title 1"/>
          <p:cNvSpPr>
            <a:spLocks noGrp="1"/>
          </p:cNvSpPr>
          <p:nvPr>
            <p:ph type="title"/>
          </p:nvPr>
        </p:nvSpPr>
        <p:spPr/>
        <p:txBody>
          <a:bodyPr/>
          <a:lstStyle/>
          <a:p>
            <a:r>
              <a:rPr lang="en-US" dirty="0" smtClean="0"/>
              <a:t>Virtualization is key enabler</a:t>
            </a:r>
            <a:endParaRPr lang="en-US" dirty="0"/>
          </a:p>
        </p:txBody>
      </p:sp>
      <p:sp>
        <p:nvSpPr>
          <p:cNvPr id="3" name="Content Placeholder 2"/>
          <p:cNvSpPr>
            <a:spLocks noGrp="1"/>
          </p:cNvSpPr>
          <p:nvPr>
            <p:ph idx="1"/>
          </p:nvPr>
        </p:nvSpPr>
        <p:spPr>
          <a:xfrm>
            <a:off x="152400" y="4886325"/>
            <a:ext cx="8610600" cy="1619249"/>
          </a:xfrm>
        </p:spPr>
        <p:txBody>
          <a:bodyPr>
            <a:normAutofit/>
          </a:bodyPr>
          <a:lstStyle/>
          <a:p>
            <a:r>
              <a:rPr lang="en-US" dirty="0" smtClean="0"/>
              <a:t>Alice can sell each customer a </a:t>
            </a:r>
            <a:r>
              <a:rPr lang="en-US" dirty="0" smtClean="0">
                <a:solidFill>
                  <a:srgbClr val="FF9900"/>
                </a:solidFill>
              </a:rPr>
              <a:t>virtual machine </a:t>
            </a:r>
            <a:r>
              <a:rPr lang="en-US" dirty="0" smtClean="0"/>
              <a:t>(VM) with the requested resources</a:t>
            </a:r>
          </a:p>
          <a:p>
            <a:pPr lvl="1"/>
            <a:r>
              <a:rPr lang="en-US" dirty="0" smtClean="0"/>
              <a:t>From each customer’s perspective, it appears as if they had a physical machine all by themselves (</a:t>
            </a:r>
            <a:r>
              <a:rPr lang="en-US" dirty="0" smtClean="0">
                <a:solidFill>
                  <a:srgbClr val="FF9900"/>
                </a:solidFill>
              </a:rPr>
              <a:t>isolation</a:t>
            </a:r>
            <a:r>
              <a:rPr lang="en-US" dirty="0" smtClean="0"/>
              <a:t>)</a:t>
            </a:r>
          </a:p>
        </p:txBody>
      </p:sp>
      <p:pic>
        <p:nvPicPr>
          <p:cNvPr id="6" name="Picture 51" descr="MCj04316160000[1]"/>
          <p:cNvPicPr>
            <a:picLocks noChangeAspect="1" noChangeArrowheads="1"/>
          </p:cNvPicPr>
          <p:nvPr/>
        </p:nvPicPr>
        <p:blipFill>
          <a:blip r:embed="rId2" cstate="print"/>
          <a:srcRect/>
          <a:stretch>
            <a:fillRect/>
          </a:stretch>
        </p:blipFill>
        <p:spPr bwMode="auto">
          <a:xfrm>
            <a:off x="2051195" y="2130423"/>
            <a:ext cx="1825480" cy="1825681"/>
          </a:xfrm>
          <a:prstGeom prst="rect">
            <a:avLst/>
          </a:prstGeom>
          <a:noFill/>
          <a:ln w="9525">
            <a:noFill/>
            <a:miter lim="800000"/>
            <a:headEnd/>
            <a:tailEnd/>
          </a:ln>
        </p:spPr>
      </p:pic>
      <p:pic>
        <p:nvPicPr>
          <p:cNvPr id="7" name="Picture 2" descr="MCj04326240000[1]"/>
          <p:cNvPicPr>
            <a:picLocks noChangeAspect="1" noChangeArrowheads="1"/>
          </p:cNvPicPr>
          <p:nvPr/>
        </p:nvPicPr>
        <p:blipFill>
          <a:blip r:embed="rId3" cstate="print"/>
          <a:srcRect/>
          <a:stretch>
            <a:fillRect/>
          </a:stretch>
        </p:blipFill>
        <p:spPr bwMode="auto">
          <a:xfrm>
            <a:off x="6583361" y="2741614"/>
            <a:ext cx="554036" cy="554036"/>
          </a:xfrm>
          <a:prstGeom prst="rect">
            <a:avLst/>
          </a:prstGeom>
          <a:noFill/>
        </p:spPr>
      </p:pic>
      <p:pic>
        <p:nvPicPr>
          <p:cNvPr id="8" name="Picture 3" descr="MCj04326230000[1]"/>
          <p:cNvPicPr>
            <a:picLocks noChangeAspect="1" noChangeArrowheads="1"/>
          </p:cNvPicPr>
          <p:nvPr/>
        </p:nvPicPr>
        <p:blipFill>
          <a:blip r:embed="rId4" cstate="print"/>
          <a:srcRect/>
          <a:stretch>
            <a:fillRect/>
          </a:stretch>
        </p:blipFill>
        <p:spPr bwMode="auto">
          <a:xfrm flipH="1">
            <a:off x="6581775" y="1847851"/>
            <a:ext cx="504825" cy="504825"/>
          </a:xfrm>
          <a:prstGeom prst="rect">
            <a:avLst/>
          </a:prstGeom>
          <a:noFill/>
        </p:spPr>
      </p:pic>
      <p:pic>
        <p:nvPicPr>
          <p:cNvPr id="9" name="Picture 19" descr="greenguy"/>
          <p:cNvPicPr>
            <a:picLocks noChangeAspect="1" noChangeArrowheads="1"/>
          </p:cNvPicPr>
          <p:nvPr/>
        </p:nvPicPr>
        <p:blipFill>
          <a:blip r:embed="rId5" cstate="print">
            <a:lum bright="14000" contrast="-10000"/>
          </a:blip>
          <a:srcRect/>
          <a:stretch>
            <a:fillRect/>
          </a:stretch>
        </p:blipFill>
        <p:spPr bwMode="auto">
          <a:xfrm>
            <a:off x="1427163" y="2924176"/>
            <a:ext cx="639761" cy="639761"/>
          </a:xfrm>
          <a:prstGeom prst="rect">
            <a:avLst/>
          </a:prstGeom>
          <a:noFill/>
          <a:ln w="9525">
            <a:noFill/>
            <a:miter lim="800000"/>
            <a:headEnd/>
            <a:tailEnd/>
          </a:ln>
        </p:spPr>
      </p:pic>
      <p:sp>
        <p:nvSpPr>
          <p:cNvPr id="10" name="TextBox 9"/>
          <p:cNvSpPr txBox="1"/>
          <p:nvPr/>
        </p:nvSpPr>
        <p:spPr>
          <a:xfrm>
            <a:off x="1431173" y="3514725"/>
            <a:ext cx="675186" cy="338554"/>
          </a:xfrm>
          <a:prstGeom prst="rect">
            <a:avLst/>
          </a:prstGeom>
          <a:noFill/>
        </p:spPr>
        <p:txBody>
          <a:bodyPr wrap="none" rtlCol="0">
            <a:spAutoFit/>
          </a:bodyPr>
          <a:lstStyle/>
          <a:p>
            <a:r>
              <a:rPr lang="en-US" sz="1600" dirty="0" smtClean="0">
                <a:latin typeface="+mn-lt"/>
              </a:rPr>
              <a:t>Alice</a:t>
            </a:r>
            <a:endParaRPr lang="en-US" sz="1600" dirty="0">
              <a:latin typeface="+mn-lt"/>
            </a:endParaRPr>
          </a:p>
        </p:txBody>
      </p:sp>
      <p:pic>
        <p:nvPicPr>
          <p:cNvPr id="3075" name="Picture 3" descr="C:\Users\Andreas Haeberlen\AppData\Local\Microsoft\Windows\Temporary Internet Files\Content.IE5\XC8QYFDJ\MC900433867[1].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381250" y="2219325"/>
            <a:ext cx="533400" cy="533400"/>
          </a:xfrm>
          <a:prstGeom prst="rect">
            <a:avLst/>
          </a:prstGeom>
          <a:noFill/>
        </p:spPr>
      </p:pic>
      <p:pic>
        <p:nvPicPr>
          <p:cNvPr id="15" name="Picture 14" descr="memchip.gif"/>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03765" y="3252617"/>
            <a:ext cx="510886" cy="118444"/>
          </a:xfrm>
          <a:prstGeom prst="rect">
            <a:avLst/>
          </a:prstGeom>
        </p:spPr>
      </p:pic>
      <p:pic>
        <p:nvPicPr>
          <p:cNvPr id="19" name="Picture 3" descr="C:\Users\Andreas Haeberlen\AppData\Local\Microsoft\Windows\Temporary Internet Files\Content.IE5\XC8QYFDJ\MC900433867[1].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962275" y="2219325"/>
            <a:ext cx="533400" cy="533400"/>
          </a:xfrm>
          <a:prstGeom prst="rect">
            <a:avLst/>
          </a:prstGeom>
          <a:noFill/>
        </p:spPr>
      </p:pic>
      <p:pic>
        <p:nvPicPr>
          <p:cNvPr id="20" name="Picture 3" descr="C:\Users\Andreas Haeberlen\AppData\Local\Microsoft\Windows\Temporary Internet Files\Content.IE5\XC8QYFDJ\MC900433867[1].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390775" y="2733675"/>
            <a:ext cx="533400" cy="533400"/>
          </a:xfrm>
          <a:prstGeom prst="rect">
            <a:avLst/>
          </a:prstGeom>
          <a:noFill/>
        </p:spPr>
      </p:pic>
      <p:pic>
        <p:nvPicPr>
          <p:cNvPr id="21" name="Picture 3" descr="C:\Users\Andreas Haeberlen\AppData\Local\Microsoft\Windows\Temporary Internet Files\Content.IE5\XC8QYFDJ\MC900433867[1].png"/>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952750" y="2743200"/>
            <a:ext cx="533400" cy="533400"/>
          </a:xfrm>
          <a:prstGeom prst="rect">
            <a:avLst/>
          </a:prstGeom>
          <a:noFill/>
        </p:spPr>
      </p:pic>
      <p:pic>
        <p:nvPicPr>
          <p:cNvPr id="24" name="Picture 23" descr="memchip.gif"/>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994315" y="3252617"/>
            <a:ext cx="510886" cy="118444"/>
          </a:xfrm>
          <a:prstGeom prst="rect">
            <a:avLst/>
          </a:prstGeom>
        </p:spPr>
      </p:pic>
      <p:pic>
        <p:nvPicPr>
          <p:cNvPr id="27" name="Picture 26" descr="memchip.gif"/>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394240" y="3405017"/>
            <a:ext cx="510886" cy="118444"/>
          </a:xfrm>
          <a:prstGeom prst="rect">
            <a:avLst/>
          </a:prstGeom>
        </p:spPr>
      </p:pic>
      <p:pic>
        <p:nvPicPr>
          <p:cNvPr id="28" name="Picture 27" descr="memchip.gif"/>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984790" y="3405017"/>
            <a:ext cx="510886" cy="118444"/>
          </a:xfrm>
          <a:prstGeom prst="rect">
            <a:avLst/>
          </a:prstGeom>
        </p:spPr>
      </p:pic>
      <p:pic>
        <p:nvPicPr>
          <p:cNvPr id="29" name="Picture 28" descr="memchip.gif"/>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03765" y="3547892"/>
            <a:ext cx="510886" cy="118444"/>
          </a:xfrm>
          <a:prstGeom prst="rect">
            <a:avLst/>
          </a:prstGeom>
        </p:spPr>
      </p:pic>
      <p:pic>
        <p:nvPicPr>
          <p:cNvPr id="30" name="Picture 29" descr="memchip.gif"/>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994315" y="3547892"/>
            <a:ext cx="510886" cy="118444"/>
          </a:xfrm>
          <a:prstGeom prst="rect">
            <a:avLst/>
          </a:prstGeom>
        </p:spPr>
      </p:pic>
      <p:pic>
        <p:nvPicPr>
          <p:cNvPr id="31" name="Picture 30" descr="memchip.gif"/>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03765" y="3690767"/>
            <a:ext cx="510886" cy="118444"/>
          </a:xfrm>
          <a:prstGeom prst="rect">
            <a:avLst/>
          </a:prstGeom>
        </p:spPr>
      </p:pic>
      <p:pic>
        <p:nvPicPr>
          <p:cNvPr id="32" name="Picture 31" descr="memchip.gif"/>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994315" y="3690767"/>
            <a:ext cx="510886" cy="118444"/>
          </a:xfrm>
          <a:prstGeom prst="rect">
            <a:avLst/>
          </a:prstGeom>
        </p:spPr>
      </p:pic>
      <p:pic>
        <p:nvPicPr>
          <p:cNvPr id="3077" name="Picture 5" descr="C:\Users\Andreas Haeberlen\AppData\Local\Microsoft\Windows\Temporary Internet Files\Content.IE5\GF4GBTMY\MC900434902[1].png"/>
          <p:cNvPicPr>
            <a:picLocks noChangeAspect="1" noChangeArrowheads="1"/>
          </p:cNvPicPr>
          <p:nvPr/>
        </p:nvPicPr>
        <p:blipFill>
          <a:blip r:embed="rId8" cstate="print"/>
          <a:srcRect/>
          <a:stretch>
            <a:fillRect/>
          </a:stretch>
        </p:blipFill>
        <p:spPr bwMode="auto">
          <a:xfrm flipH="1">
            <a:off x="6600825" y="3638550"/>
            <a:ext cx="580881" cy="580881"/>
          </a:xfrm>
          <a:prstGeom prst="rect">
            <a:avLst/>
          </a:prstGeom>
          <a:noFill/>
        </p:spPr>
      </p:pic>
      <p:sp>
        <p:nvSpPr>
          <p:cNvPr id="34" name="TextBox 33"/>
          <p:cNvSpPr txBox="1"/>
          <p:nvPr/>
        </p:nvSpPr>
        <p:spPr>
          <a:xfrm>
            <a:off x="6564011" y="2276475"/>
            <a:ext cx="582211" cy="338554"/>
          </a:xfrm>
          <a:prstGeom prst="rect">
            <a:avLst/>
          </a:prstGeom>
          <a:noFill/>
        </p:spPr>
        <p:txBody>
          <a:bodyPr wrap="none" rtlCol="0">
            <a:spAutoFit/>
          </a:bodyPr>
          <a:lstStyle/>
          <a:p>
            <a:r>
              <a:rPr lang="en-US" sz="1600" smtClean="0">
                <a:latin typeface="+mn-lt"/>
              </a:rPr>
              <a:t>Bob</a:t>
            </a:r>
            <a:endParaRPr lang="en-US" sz="1600">
              <a:latin typeface="+mn-lt"/>
            </a:endParaRPr>
          </a:p>
        </p:txBody>
      </p:sp>
      <p:sp>
        <p:nvSpPr>
          <p:cNvPr id="35" name="TextBox 34"/>
          <p:cNvSpPr txBox="1"/>
          <p:nvPr/>
        </p:nvSpPr>
        <p:spPr>
          <a:xfrm>
            <a:off x="6433981" y="3228975"/>
            <a:ext cx="880370" cy="338554"/>
          </a:xfrm>
          <a:prstGeom prst="rect">
            <a:avLst/>
          </a:prstGeom>
          <a:noFill/>
        </p:spPr>
        <p:txBody>
          <a:bodyPr wrap="none" rtlCol="0">
            <a:spAutoFit/>
          </a:bodyPr>
          <a:lstStyle/>
          <a:p>
            <a:r>
              <a:rPr lang="en-US" sz="1600" smtClean="0">
                <a:latin typeface="+mn-lt"/>
              </a:rPr>
              <a:t>Charlie</a:t>
            </a:r>
          </a:p>
        </p:txBody>
      </p:sp>
      <p:sp>
        <p:nvSpPr>
          <p:cNvPr id="36" name="TextBox 35"/>
          <p:cNvSpPr txBox="1"/>
          <p:nvPr/>
        </p:nvSpPr>
        <p:spPr>
          <a:xfrm>
            <a:off x="6493107" y="4143375"/>
            <a:ext cx="800220" cy="338554"/>
          </a:xfrm>
          <a:prstGeom prst="rect">
            <a:avLst/>
          </a:prstGeom>
          <a:noFill/>
        </p:spPr>
        <p:txBody>
          <a:bodyPr wrap="none" rtlCol="0">
            <a:spAutoFit/>
          </a:bodyPr>
          <a:lstStyle/>
          <a:p>
            <a:r>
              <a:rPr lang="en-US" sz="1600" smtClean="0">
                <a:latin typeface="+mn-lt"/>
              </a:rPr>
              <a:t>Daniel</a:t>
            </a:r>
            <a:endParaRPr lang="en-US" sz="1600">
              <a:latin typeface="+mn-lt"/>
            </a:endParaRPr>
          </a:p>
        </p:txBody>
      </p:sp>
      <p:pic>
        <p:nvPicPr>
          <p:cNvPr id="47" name="Picture 3" descr="C:\Users\Andreas Haeberlen\AppData\Local\Microsoft\Windows\Temporary Internet Files\Content.IE5\XC8QYFDJ\MC900433867[1].png"/>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5038725" y="3733799"/>
            <a:ext cx="314325" cy="314325"/>
          </a:xfrm>
          <a:prstGeom prst="rect">
            <a:avLst/>
          </a:prstGeom>
          <a:noFill/>
        </p:spPr>
      </p:pic>
      <p:grpSp>
        <p:nvGrpSpPr>
          <p:cNvPr id="57" name="Group 56"/>
          <p:cNvGrpSpPr/>
          <p:nvPr/>
        </p:nvGrpSpPr>
        <p:grpSpPr>
          <a:xfrm>
            <a:off x="5410687" y="3728867"/>
            <a:ext cx="351939" cy="376408"/>
            <a:chOff x="7880640" y="2662067"/>
            <a:chExt cx="520411" cy="556594"/>
          </a:xfrm>
        </p:grpSpPr>
        <p:pic>
          <p:nvPicPr>
            <p:cNvPr id="48" name="Picture 47" descr="memchip.gif"/>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890165" y="2662067"/>
              <a:ext cx="510886" cy="118444"/>
            </a:xfrm>
            <a:prstGeom prst="rect">
              <a:avLst/>
            </a:prstGeom>
          </p:spPr>
        </p:pic>
        <p:pic>
          <p:nvPicPr>
            <p:cNvPr id="49" name="Picture 48" descr="memchip.gif"/>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880640" y="2814467"/>
              <a:ext cx="510886" cy="118444"/>
            </a:xfrm>
            <a:prstGeom prst="rect">
              <a:avLst/>
            </a:prstGeom>
          </p:spPr>
        </p:pic>
        <p:pic>
          <p:nvPicPr>
            <p:cNvPr id="50" name="Picture 49" descr="memchip.gif"/>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890165" y="2957342"/>
              <a:ext cx="510886" cy="118444"/>
            </a:xfrm>
            <a:prstGeom prst="rect">
              <a:avLst/>
            </a:prstGeom>
          </p:spPr>
        </p:pic>
        <p:pic>
          <p:nvPicPr>
            <p:cNvPr id="51" name="Picture 50" descr="memchip.gif"/>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890165" y="3100217"/>
              <a:ext cx="510886" cy="118444"/>
            </a:xfrm>
            <a:prstGeom prst="rect">
              <a:avLst/>
            </a:prstGeom>
          </p:spPr>
        </p:pic>
      </p:grpSp>
      <p:pic>
        <p:nvPicPr>
          <p:cNvPr id="53" name="Picture 52" descr="MCj04316160000[1]"/>
          <p:cNvPicPr>
            <a:picLocks noChangeAspect="1" noChangeArrowheads="1"/>
          </p:cNvPicPr>
          <p:nvPr/>
        </p:nvPicPr>
        <p:blipFill>
          <a:blip r:embed="rId2" cstate="print">
            <a:lum bright="53000" contrast="-73000"/>
          </a:blip>
          <a:srcRect/>
          <a:stretch>
            <a:fillRect/>
          </a:stretch>
        </p:blipFill>
        <p:spPr bwMode="auto">
          <a:xfrm>
            <a:off x="5413521" y="2663824"/>
            <a:ext cx="1053954" cy="1054070"/>
          </a:xfrm>
          <a:prstGeom prst="rect">
            <a:avLst/>
          </a:prstGeom>
          <a:noFill/>
          <a:ln w="9525">
            <a:noFill/>
            <a:miter lim="800000"/>
            <a:headEnd/>
            <a:tailEnd/>
          </a:ln>
        </p:spPr>
      </p:pic>
      <p:sp>
        <p:nvSpPr>
          <p:cNvPr id="55" name="TextBox 54"/>
          <p:cNvSpPr txBox="1"/>
          <p:nvPr/>
        </p:nvSpPr>
        <p:spPr>
          <a:xfrm>
            <a:off x="1996724" y="3867150"/>
            <a:ext cx="1906292" cy="338554"/>
          </a:xfrm>
          <a:prstGeom prst="rect">
            <a:avLst/>
          </a:prstGeom>
          <a:noFill/>
        </p:spPr>
        <p:txBody>
          <a:bodyPr wrap="none" rtlCol="0">
            <a:spAutoFit/>
          </a:bodyPr>
          <a:lstStyle/>
          <a:p>
            <a:r>
              <a:rPr lang="en-US" sz="1600" smtClean="0">
                <a:latin typeface="+mn-lt"/>
              </a:rPr>
              <a:t>Physical machine</a:t>
            </a:r>
            <a:endParaRPr lang="en-US" sz="1600">
              <a:latin typeface="+mn-lt"/>
            </a:endParaRPr>
          </a:p>
        </p:txBody>
      </p:sp>
      <p:sp>
        <p:nvSpPr>
          <p:cNvPr id="56" name="TextBox 55"/>
          <p:cNvSpPr txBox="1"/>
          <p:nvPr/>
        </p:nvSpPr>
        <p:spPr>
          <a:xfrm>
            <a:off x="4647711" y="4229100"/>
            <a:ext cx="1824025" cy="338554"/>
          </a:xfrm>
          <a:prstGeom prst="rect">
            <a:avLst/>
          </a:prstGeom>
          <a:noFill/>
        </p:spPr>
        <p:txBody>
          <a:bodyPr wrap="none" rtlCol="0">
            <a:spAutoFit/>
          </a:bodyPr>
          <a:lstStyle/>
          <a:p>
            <a:r>
              <a:rPr lang="en-US" sz="1600" smtClean="0">
                <a:latin typeface="+mn-lt"/>
              </a:rPr>
              <a:t>Virtual machines</a:t>
            </a:r>
            <a:endParaRPr lang="en-US" sz="1600">
              <a:latin typeface="+mn-lt"/>
            </a:endParaRPr>
          </a:p>
        </p:txBody>
      </p:sp>
      <p:grpSp>
        <p:nvGrpSpPr>
          <p:cNvPr id="58" name="Group 57"/>
          <p:cNvGrpSpPr/>
          <p:nvPr/>
        </p:nvGrpSpPr>
        <p:grpSpPr>
          <a:xfrm>
            <a:off x="5591176" y="2933700"/>
            <a:ext cx="732758" cy="475461"/>
            <a:chOff x="7620000" y="1476375"/>
            <a:chExt cx="1114425" cy="723111"/>
          </a:xfrm>
        </p:grpSpPr>
        <p:pic>
          <p:nvPicPr>
            <p:cNvPr id="44" name="Picture 3" descr="C:\Users\Andreas Haeberlen\AppData\Local\Microsoft\Windows\Temporary Internet Files\Content.IE5\XC8QYFDJ\MC900433867[1].p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7620000" y="1476375"/>
              <a:ext cx="533400" cy="533400"/>
            </a:xfrm>
            <a:prstGeom prst="rect">
              <a:avLst/>
            </a:prstGeom>
            <a:noFill/>
          </p:spPr>
        </p:pic>
        <p:pic>
          <p:nvPicPr>
            <p:cNvPr id="45" name="Picture 3" descr="C:\Users\Andreas Haeberlen\AppData\Local\Microsoft\Windows\Temporary Internet Files\Content.IE5\XC8QYFDJ\MC900433867[1].png"/>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201025" y="1476375"/>
              <a:ext cx="533400" cy="533400"/>
            </a:xfrm>
            <a:prstGeom prst="rect">
              <a:avLst/>
            </a:prstGeom>
            <a:noFill/>
          </p:spPr>
        </p:pic>
        <p:pic>
          <p:nvPicPr>
            <p:cNvPr id="46" name="Picture 45" descr="memchip.gif"/>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909215" y="2081042"/>
              <a:ext cx="510886" cy="118444"/>
            </a:xfrm>
            <a:prstGeom prst="rect">
              <a:avLst/>
            </a:prstGeom>
          </p:spPr>
        </p:pic>
      </p:grpSp>
      <p:pic>
        <p:nvPicPr>
          <p:cNvPr id="52" name="Picture 51" descr="MCj04316160000[1]"/>
          <p:cNvPicPr>
            <a:picLocks noChangeAspect="1" noChangeArrowheads="1"/>
          </p:cNvPicPr>
          <p:nvPr/>
        </p:nvPicPr>
        <p:blipFill>
          <a:blip r:embed="rId2" cstate="print">
            <a:lum bright="53000" contrast="-73000"/>
          </a:blip>
          <a:srcRect/>
          <a:stretch>
            <a:fillRect/>
          </a:stretch>
        </p:blipFill>
        <p:spPr bwMode="auto">
          <a:xfrm>
            <a:off x="5137296" y="1854199"/>
            <a:ext cx="736520" cy="736601"/>
          </a:xfrm>
          <a:prstGeom prst="rect">
            <a:avLst/>
          </a:prstGeom>
          <a:noFill/>
          <a:ln w="9525">
            <a:noFill/>
            <a:miter lim="800000"/>
            <a:headEnd/>
            <a:tailEnd/>
          </a:ln>
        </p:spPr>
      </p:pic>
      <p:grpSp>
        <p:nvGrpSpPr>
          <p:cNvPr id="59" name="Group 58"/>
          <p:cNvGrpSpPr/>
          <p:nvPr/>
        </p:nvGrpSpPr>
        <p:grpSpPr>
          <a:xfrm>
            <a:off x="5105399" y="2000250"/>
            <a:ext cx="789385" cy="371475"/>
            <a:chOff x="6858000" y="619125"/>
            <a:chExt cx="1133476" cy="533400"/>
          </a:xfrm>
        </p:grpSpPr>
        <p:pic>
          <p:nvPicPr>
            <p:cNvPr id="40" name="Picture 3" descr="C:\Users\Andreas Haeberlen\AppData\Local\Microsoft\Windows\Temporary Internet Files\Content.IE5\XC8QYFDJ\MC900433867[1].png"/>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6858000" y="619125"/>
              <a:ext cx="533400" cy="533400"/>
            </a:xfrm>
            <a:prstGeom prst="rect">
              <a:avLst/>
            </a:prstGeom>
            <a:noFill/>
          </p:spPr>
        </p:pic>
        <p:pic>
          <p:nvPicPr>
            <p:cNvPr id="41" name="Picture 40" descr="memchip.gif"/>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480590" y="680867"/>
              <a:ext cx="510886" cy="118444"/>
            </a:xfrm>
            <a:prstGeom prst="rect">
              <a:avLst/>
            </a:prstGeom>
          </p:spPr>
        </p:pic>
        <p:pic>
          <p:nvPicPr>
            <p:cNvPr id="42" name="Picture 41" descr="memchip.gif"/>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471065" y="833267"/>
              <a:ext cx="510886" cy="118444"/>
            </a:xfrm>
            <a:prstGeom prst="rect">
              <a:avLst/>
            </a:prstGeom>
          </p:spPr>
        </p:pic>
        <p:pic>
          <p:nvPicPr>
            <p:cNvPr id="43" name="Picture 42" descr="memchip.gif"/>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480590" y="976142"/>
              <a:ext cx="510886" cy="118444"/>
            </a:xfrm>
            <a:prstGeom prst="rect">
              <a:avLst/>
            </a:prstGeom>
          </p:spPr>
        </p:pic>
      </p:grpSp>
      <p:sp>
        <p:nvSpPr>
          <p:cNvPr id="60" name="TextBox 59"/>
          <p:cNvSpPr txBox="1"/>
          <p:nvPr/>
        </p:nvSpPr>
        <p:spPr>
          <a:xfrm>
            <a:off x="3965558" y="2638425"/>
            <a:ext cx="1016625" cy="830997"/>
          </a:xfrm>
          <a:prstGeom prst="rect">
            <a:avLst/>
          </a:prstGeom>
          <a:solidFill>
            <a:srgbClr val="00B0F0"/>
          </a:solidFill>
          <a:ln>
            <a:solidFill>
              <a:schemeClr val="tx1"/>
            </a:solidFill>
          </a:ln>
        </p:spPr>
        <p:txBody>
          <a:bodyPr wrap="none" rtlCol="0">
            <a:spAutoFit/>
          </a:bodyPr>
          <a:lstStyle/>
          <a:p>
            <a:r>
              <a:rPr lang="en-US" sz="1600" smtClean="0">
                <a:latin typeface="+mn-lt"/>
              </a:rPr>
              <a:t>Virtual </a:t>
            </a:r>
            <a:br>
              <a:rPr lang="en-US" sz="1600" smtClean="0">
                <a:latin typeface="+mn-lt"/>
              </a:rPr>
            </a:br>
            <a:r>
              <a:rPr lang="en-US" sz="1600" smtClean="0">
                <a:latin typeface="+mn-lt"/>
              </a:rPr>
              <a:t>machine</a:t>
            </a:r>
            <a:br>
              <a:rPr lang="en-US" sz="1600" smtClean="0">
                <a:latin typeface="+mn-lt"/>
              </a:rPr>
            </a:br>
            <a:r>
              <a:rPr lang="en-US" sz="1600" smtClean="0">
                <a:latin typeface="+mn-lt"/>
              </a:rPr>
              <a:t>monitor</a:t>
            </a:r>
            <a:endParaRPr lang="en-US" sz="1600">
              <a:latin typeface="+mn-lt"/>
            </a:endParaRPr>
          </a:p>
        </p:txBody>
      </p:sp>
      <p:cxnSp>
        <p:nvCxnSpPr>
          <p:cNvPr id="62" name="Straight Arrow Connector 61"/>
          <p:cNvCxnSpPr>
            <a:endCxn id="60" idx="1"/>
          </p:cNvCxnSpPr>
          <p:nvPr/>
        </p:nvCxnSpPr>
        <p:spPr bwMode="auto">
          <a:xfrm flipV="1">
            <a:off x="3562350" y="3053924"/>
            <a:ext cx="403208" cy="13126"/>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cxnSp>
        <p:nvCxnSpPr>
          <p:cNvPr id="65" name="Straight Arrow Connector 64"/>
          <p:cNvCxnSpPr/>
          <p:nvPr/>
        </p:nvCxnSpPr>
        <p:spPr bwMode="auto">
          <a:xfrm flipV="1">
            <a:off x="4953000" y="2476500"/>
            <a:ext cx="419100" cy="409575"/>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cxnSp>
        <p:nvCxnSpPr>
          <p:cNvPr id="67" name="Straight Arrow Connector 66"/>
          <p:cNvCxnSpPr>
            <a:stCxn id="60" idx="3"/>
          </p:cNvCxnSpPr>
          <p:nvPr/>
        </p:nvCxnSpPr>
        <p:spPr bwMode="auto">
          <a:xfrm>
            <a:off x="4982183" y="3053924"/>
            <a:ext cx="570892" cy="32176"/>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cxnSp>
        <p:nvCxnSpPr>
          <p:cNvPr id="69" name="Straight Arrow Connector 68"/>
          <p:cNvCxnSpPr>
            <a:endCxn id="54" idx="0"/>
          </p:cNvCxnSpPr>
          <p:nvPr/>
        </p:nvCxnSpPr>
        <p:spPr bwMode="auto">
          <a:xfrm>
            <a:off x="4962525" y="3257550"/>
            <a:ext cx="454098" cy="365205"/>
          </a:xfrm>
          <a:prstGeom prst="straightConnector1">
            <a:avLst/>
          </a:prstGeom>
          <a:solidFill>
            <a:schemeClr val="accent1"/>
          </a:solidFill>
          <a:ln w="19050" cap="flat" cmpd="sng" algn="ctr">
            <a:solidFill>
              <a:schemeClr val="tx1"/>
            </a:solidFill>
            <a:prstDash val="solid"/>
            <a:round/>
            <a:headEnd type="none" w="med" len="med"/>
            <a:tailEnd type="arrow"/>
          </a:ln>
          <a:effectLst/>
        </p:spPr>
      </p:cxnSp>
      <p:sp>
        <p:nvSpPr>
          <p:cNvPr id="70" name="Cloud Callout 69"/>
          <p:cNvSpPr/>
          <p:nvPr/>
        </p:nvSpPr>
        <p:spPr bwMode="auto">
          <a:xfrm>
            <a:off x="6981825" y="1304925"/>
            <a:ext cx="800100" cy="609600"/>
          </a:xfrm>
          <a:prstGeom prst="cloudCallout">
            <a:avLst>
              <a:gd name="adj1" fmla="val -43452"/>
              <a:gd name="adj2" fmla="val 70313"/>
            </a:avLst>
          </a:prstGeom>
          <a:noFill/>
          <a:ln w="19050"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73" name="Cloud Callout 72"/>
          <p:cNvSpPr/>
          <p:nvPr/>
        </p:nvSpPr>
        <p:spPr bwMode="auto">
          <a:xfrm>
            <a:off x="7096125" y="2162175"/>
            <a:ext cx="800100" cy="609600"/>
          </a:xfrm>
          <a:prstGeom prst="cloudCallout">
            <a:avLst>
              <a:gd name="adj1" fmla="val -43452"/>
              <a:gd name="adj2" fmla="val 70313"/>
            </a:avLst>
          </a:prstGeom>
          <a:noFill/>
          <a:ln w="19050" cap="flat" cmpd="sng" algn="ctr">
            <a:solidFill>
              <a:schemeClr val="tx1"/>
            </a:solidFill>
            <a:prstDash val="solid"/>
            <a:round/>
            <a:headEnd type="none" w="med" len="med"/>
            <a:tailEnd type="none" w="med" len="med"/>
          </a:ln>
          <a:effectLst/>
        </p:spPr>
        <p:txBody>
          <a:bodyPr rtlCol="0" anchor="ctr"/>
          <a:lstStyle/>
          <a:p>
            <a:pPr algn="ctr"/>
            <a:endParaRPr lang="en-US"/>
          </a:p>
        </p:txBody>
      </p:sp>
      <p:sp>
        <p:nvSpPr>
          <p:cNvPr id="75" name="Cloud Callout 74"/>
          <p:cNvSpPr/>
          <p:nvPr/>
        </p:nvSpPr>
        <p:spPr bwMode="auto">
          <a:xfrm>
            <a:off x="7160318" y="3293990"/>
            <a:ext cx="800100" cy="609600"/>
          </a:xfrm>
          <a:prstGeom prst="cloudCallout">
            <a:avLst>
              <a:gd name="adj1" fmla="val -43452"/>
              <a:gd name="adj2" fmla="val 70313"/>
            </a:avLst>
          </a:prstGeom>
          <a:noFill/>
          <a:ln w="19050" cap="flat" cmpd="sng" algn="ctr">
            <a:solidFill>
              <a:schemeClr val="tx1"/>
            </a:solidFill>
            <a:prstDash val="solid"/>
            <a:round/>
            <a:headEnd type="none" w="med" len="med"/>
            <a:tailEnd type="none" w="med" len="med"/>
          </a:ln>
          <a:effectLst/>
        </p:spPr>
        <p:txBody>
          <a:bodyPr rtlCol="0" anchor="ctr"/>
          <a:lstStyle/>
          <a:p>
            <a:pPr algn="ctr"/>
            <a:endParaRPr lang="en-US"/>
          </a:p>
        </p:txBody>
      </p:sp>
      <p:pic>
        <p:nvPicPr>
          <p:cNvPr id="61" name="Picture 60" descr="600px-Smiley.svg.png"/>
          <p:cNvPicPr>
            <a:picLocks noChangeAspect="1"/>
          </p:cNvPicPr>
          <p:nvPr/>
        </p:nvPicPr>
        <p:blipFill>
          <a:blip r:embed="rId12" cstate="print"/>
          <a:stretch>
            <a:fillRect/>
          </a:stretch>
        </p:blipFill>
        <p:spPr>
          <a:xfrm>
            <a:off x="7162799" y="1400174"/>
            <a:ext cx="428625" cy="428625"/>
          </a:xfrm>
          <a:prstGeom prst="rect">
            <a:avLst/>
          </a:prstGeom>
        </p:spPr>
      </p:pic>
      <p:pic>
        <p:nvPicPr>
          <p:cNvPr id="63" name="Picture 62" descr="600px-Smiley.svg.png"/>
          <p:cNvPicPr>
            <a:picLocks noChangeAspect="1"/>
          </p:cNvPicPr>
          <p:nvPr/>
        </p:nvPicPr>
        <p:blipFill>
          <a:blip r:embed="rId12" cstate="print"/>
          <a:stretch>
            <a:fillRect/>
          </a:stretch>
        </p:blipFill>
        <p:spPr>
          <a:xfrm>
            <a:off x="7296149" y="2238374"/>
            <a:ext cx="428625" cy="428625"/>
          </a:xfrm>
          <a:prstGeom prst="rect">
            <a:avLst/>
          </a:prstGeom>
        </p:spPr>
      </p:pic>
      <p:pic>
        <p:nvPicPr>
          <p:cNvPr id="64" name="Picture 63" descr="600px-Smiley.svg.png"/>
          <p:cNvPicPr>
            <a:picLocks noChangeAspect="1"/>
          </p:cNvPicPr>
          <p:nvPr/>
        </p:nvPicPr>
        <p:blipFill>
          <a:blip r:embed="rId12" cstate="print"/>
          <a:stretch>
            <a:fillRect/>
          </a:stretch>
        </p:blipFill>
        <p:spPr>
          <a:xfrm>
            <a:off x="7341292" y="3389239"/>
            <a:ext cx="428625" cy="428625"/>
          </a:xfrm>
          <a:prstGeom prst="rect">
            <a:avLst/>
          </a:prstGeom>
        </p:spPr>
      </p:pic>
      <p:sp>
        <p:nvSpPr>
          <p:cNvPr id="11" name="Slide Number Placeholder 10"/>
          <p:cNvSpPr>
            <a:spLocks noGrp="1"/>
          </p:cNvSpPr>
          <p:nvPr>
            <p:ph type="sldNum" sz="quarter" idx="12"/>
          </p:nvPr>
        </p:nvSpPr>
        <p:spPr/>
        <p:txBody>
          <a:bodyPr/>
          <a:lstStyle/>
          <a:p>
            <a:pPr>
              <a:defRPr/>
            </a:pPr>
            <a:fld id="{729111C5-E04E-4942-8174-12BB645D56A6}" type="slidenum">
              <a:rPr lang="en-US" smtClean="0"/>
              <a:pPr>
                <a:defRPr/>
              </a:pPr>
              <a:t>46</a:t>
            </a:fld>
            <a:endParaRPr lang="en-US"/>
          </a:p>
        </p:txBody>
      </p:sp>
    </p:spTree>
    <p:extLst>
      <p:ext uri="{BB962C8B-B14F-4D97-AF65-F5344CB8AC3E}">
        <p14:creationId xmlns:p14="http://schemas.microsoft.com/office/powerpoint/2010/main" val="175690172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lnSpc>
                <a:spcPct val="150000"/>
              </a:lnSpc>
              <a:buNone/>
            </a:pPr>
            <a:r>
              <a:rPr lang="en-US" dirty="0"/>
              <a:t>“a technique for hiding the physical characteristics of computing resources from the way in which other systems, applications, or end users interact with those resources. This includes making a single physical resource appear to function as multiple logical resources; or it can include making multiple physical resources appear as a single logical resource</a:t>
            </a:r>
            <a:r>
              <a:rPr lang="en-US" dirty="0" smtClean="0"/>
              <a:t>”</a:t>
            </a:r>
            <a:endParaRPr lang="en-US" dirty="0"/>
          </a:p>
        </p:txBody>
      </p:sp>
      <p:sp>
        <p:nvSpPr>
          <p:cNvPr id="4" name="Title 3"/>
          <p:cNvSpPr>
            <a:spLocks noGrp="1"/>
          </p:cNvSpPr>
          <p:nvPr>
            <p:ph type="title"/>
          </p:nvPr>
        </p:nvSpPr>
        <p:spPr/>
        <p:txBody>
          <a:bodyPr/>
          <a:lstStyle/>
          <a:p>
            <a:r>
              <a:rPr lang="en-US" dirty="0" smtClean="0"/>
              <a:t>Virtualization</a:t>
            </a:r>
            <a:endParaRPr lang="en-US" dirty="0"/>
          </a:p>
        </p:txBody>
      </p:sp>
      <p:sp>
        <p:nvSpPr>
          <p:cNvPr id="5" name="Slide Number Placeholder 4"/>
          <p:cNvSpPr>
            <a:spLocks noGrp="1"/>
          </p:cNvSpPr>
          <p:nvPr>
            <p:ph type="sldNum" sz="quarter" idx="12"/>
          </p:nvPr>
        </p:nvSpPr>
        <p:spPr/>
        <p:txBody>
          <a:bodyPr/>
          <a:lstStyle/>
          <a:p>
            <a:pPr>
              <a:defRPr/>
            </a:pPr>
            <a:fld id="{729111C5-E04E-4942-8174-12BB645D56A6}" type="slidenum">
              <a:rPr lang="en-US" smtClean="0"/>
              <a:pPr>
                <a:defRPr/>
              </a:pPr>
              <a:t>47</a:t>
            </a:fld>
            <a:endParaRPr lang="en-US"/>
          </a:p>
        </p:txBody>
      </p:sp>
    </p:spTree>
    <p:extLst>
      <p:ext uri="{BB962C8B-B14F-4D97-AF65-F5344CB8AC3E}">
        <p14:creationId xmlns:p14="http://schemas.microsoft.com/office/powerpoint/2010/main" val="140338833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100000"/>
              </a:lnSpc>
            </a:pPr>
            <a:r>
              <a:rPr lang="en-US" dirty="0"/>
              <a:t>IBM VM/370 – A VMM for IBM mainframe</a:t>
            </a:r>
          </a:p>
          <a:p>
            <a:pPr lvl="1">
              <a:lnSpc>
                <a:spcPct val="100000"/>
              </a:lnSpc>
            </a:pPr>
            <a:r>
              <a:rPr lang="en-US" dirty="0"/>
              <a:t>Multiple OS environments on expensive hardware</a:t>
            </a:r>
          </a:p>
          <a:p>
            <a:pPr lvl="1">
              <a:lnSpc>
                <a:spcPct val="100000"/>
              </a:lnSpc>
            </a:pPr>
            <a:r>
              <a:rPr lang="en-US" dirty="0"/>
              <a:t>Desirable when few machine around</a:t>
            </a:r>
          </a:p>
          <a:p>
            <a:pPr>
              <a:lnSpc>
                <a:spcPct val="100000"/>
              </a:lnSpc>
            </a:pPr>
            <a:r>
              <a:rPr lang="en-US" dirty="0"/>
              <a:t>Popular research idea in 1960s and 1970s</a:t>
            </a:r>
          </a:p>
          <a:p>
            <a:pPr lvl="1">
              <a:lnSpc>
                <a:spcPct val="100000"/>
              </a:lnSpc>
            </a:pPr>
            <a:r>
              <a:rPr lang="en-US" dirty="0"/>
              <a:t>Entire conferences on virtual machine monitors</a:t>
            </a:r>
          </a:p>
          <a:p>
            <a:pPr lvl="1">
              <a:lnSpc>
                <a:spcPct val="100000"/>
              </a:lnSpc>
            </a:pPr>
            <a:r>
              <a:rPr lang="en-US" dirty="0"/>
              <a:t>Hardware/VMM/OS designed together</a:t>
            </a:r>
          </a:p>
          <a:p>
            <a:pPr lvl="1">
              <a:lnSpc>
                <a:spcPct val="100000"/>
              </a:lnSpc>
            </a:pPr>
            <a:r>
              <a:rPr lang="en-US" dirty="0"/>
              <a:t>Allowed multiple users to share a batch oriented system </a:t>
            </a:r>
          </a:p>
          <a:p>
            <a:pPr>
              <a:lnSpc>
                <a:spcPct val="100000"/>
              </a:lnSpc>
            </a:pPr>
            <a:r>
              <a:rPr lang="en-US" dirty="0"/>
              <a:t>Interest died out in the 1980s and 1990s</a:t>
            </a:r>
          </a:p>
          <a:p>
            <a:pPr lvl="1">
              <a:lnSpc>
                <a:spcPct val="100000"/>
              </a:lnSpc>
            </a:pPr>
            <a:r>
              <a:rPr lang="en-US" dirty="0"/>
              <a:t>Hardware got more cheaper</a:t>
            </a:r>
          </a:p>
          <a:p>
            <a:pPr lvl="1">
              <a:lnSpc>
                <a:spcPct val="100000"/>
              </a:lnSpc>
            </a:pPr>
            <a:r>
              <a:rPr lang="en-US" dirty="0"/>
              <a:t>Operating systems got more powerful (e.g. multi-user</a:t>
            </a:r>
            <a:r>
              <a:rPr lang="en-US" dirty="0" smtClean="0"/>
              <a:t>)</a:t>
            </a:r>
            <a:endParaRPr lang="en-US" dirty="0"/>
          </a:p>
        </p:txBody>
      </p:sp>
      <p:sp>
        <p:nvSpPr>
          <p:cNvPr id="4" name="Title 3"/>
          <p:cNvSpPr>
            <a:spLocks noGrp="1"/>
          </p:cNvSpPr>
          <p:nvPr>
            <p:ph type="title"/>
          </p:nvPr>
        </p:nvSpPr>
        <p:spPr/>
        <p:txBody>
          <a:bodyPr/>
          <a:lstStyle/>
          <a:p>
            <a:r>
              <a:rPr lang="en-US" dirty="0"/>
              <a:t>The idea of Virtualization: from 1960’s</a:t>
            </a:r>
          </a:p>
        </p:txBody>
      </p:sp>
      <p:sp>
        <p:nvSpPr>
          <p:cNvPr id="5" name="Slide Number Placeholder 4"/>
          <p:cNvSpPr>
            <a:spLocks noGrp="1"/>
          </p:cNvSpPr>
          <p:nvPr>
            <p:ph type="sldNum" sz="quarter" idx="12"/>
          </p:nvPr>
        </p:nvSpPr>
        <p:spPr/>
        <p:txBody>
          <a:bodyPr/>
          <a:lstStyle/>
          <a:p>
            <a:pPr>
              <a:defRPr/>
            </a:pPr>
            <a:fld id="{729111C5-E04E-4942-8174-12BB645D56A6}" type="slidenum">
              <a:rPr lang="en-US" smtClean="0"/>
              <a:pPr>
                <a:defRPr/>
              </a:pPr>
              <a:t>48</a:t>
            </a:fld>
            <a:endParaRPr lang="en-US"/>
          </a:p>
        </p:txBody>
      </p:sp>
    </p:spTree>
    <p:extLst>
      <p:ext uri="{BB962C8B-B14F-4D97-AF65-F5344CB8AC3E}">
        <p14:creationId xmlns:p14="http://schemas.microsoft.com/office/powerpoint/2010/main" val="93481773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90000"/>
              </a:lnSpc>
            </a:pPr>
            <a:r>
              <a:rPr lang="en-US" dirty="0"/>
              <a:t>Disco: Stanford research project (SOSP ’97) </a:t>
            </a:r>
          </a:p>
          <a:p>
            <a:pPr lvl="1">
              <a:lnSpc>
                <a:spcPct val="90000"/>
              </a:lnSpc>
            </a:pPr>
            <a:r>
              <a:rPr lang="en-US" dirty="0"/>
              <a:t>Run commodity OSes on scalable multiprocessors</a:t>
            </a:r>
          </a:p>
          <a:p>
            <a:pPr lvl="1">
              <a:lnSpc>
                <a:spcPct val="90000"/>
              </a:lnSpc>
            </a:pPr>
            <a:r>
              <a:rPr lang="en-US" dirty="0"/>
              <a:t>Focus on high-end: NUMA, MIPS, IRIX</a:t>
            </a:r>
          </a:p>
          <a:p>
            <a:pPr>
              <a:lnSpc>
                <a:spcPct val="90000"/>
              </a:lnSpc>
            </a:pPr>
            <a:r>
              <a:rPr lang="en-US" dirty="0" smtClean="0"/>
              <a:t>Commercial </a:t>
            </a:r>
            <a:r>
              <a:rPr lang="en-US" dirty="0"/>
              <a:t>virtual machines for x86 architecture</a:t>
            </a:r>
          </a:p>
          <a:p>
            <a:pPr lvl="1">
              <a:lnSpc>
                <a:spcPct val="90000"/>
              </a:lnSpc>
            </a:pPr>
            <a:r>
              <a:rPr lang="en-US" dirty="0"/>
              <a:t> VMware Workstation (now EMC) (1999-)</a:t>
            </a:r>
          </a:p>
          <a:p>
            <a:pPr lvl="1">
              <a:lnSpc>
                <a:spcPct val="90000"/>
              </a:lnSpc>
            </a:pPr>
            <a:r>
              <a:rPr lang="en-US" dirty="0"/>
              <a:t> Connectix </a:t>
            </a:r>
            <a:r>
              <a:rPr lang="en-US" dirty="0" err="1"/>
              <a:t>VirtualPC</a:t>
            </a:r>
            <a:r>
              <a:rPr lang="en-US" dirty="0"/>
              <a:t> (now Microsoft)</a:t>
            </a:r>
          </a:p>
          <a:p>
            <a:pPr>
              <a:lnSpc>
                <a:spcPct val="90000"/>
              </a:lnSpc>
            </a:pPr>
            <a:r>
              <a:rPr lang="en-US" dirty="0" smtClean="0"/>
              <a:t>Research </a:t>
            </a:r>
            <a:r>
              <a:rPr lang="en-US" dirty="0"/>
              <a:t>virtual machines for x86 architecture</a:t>
            </a:r>
          </a:p>
          <a:p>
            <a:pPr lvl="1">
              <a:lnSpc>
                <a:spcPct val="90000"/>
              </a:lnSpc>
            </a:pPr>
            <a:r>
              <a:rPr lang="en-US" dirty="0"/>
              <a:t> Xen (SOSP ’03)</a:t>
            </a:r>
          </a:p>
          <a:p>
            <a:pPr lvl="1">
              <a:lnSpc>
                <a:spcPct val="90000"/>
              </a:lnSpc>
            </a:pPr>
            <a:r>
              <a:rPr lang="en-US" dirty="0"/>
              <a:t> plex86</a:t>
            </a:r>
          </a:p>
          <a:p>
            <a:pPr>
              <a:lnSpc>
                <a:spcPct val="90000"/>
              </a:lnSpc>
            </a:pPr>
            <a:r>
              <a:rPr lang="en-US" dirty="0" smtClean="0"/>
              <a:t>OS-level </a:t>
            </a:r>
            <a:r>
              <a:rPr lang="en-US" dirty="0"/>
              <a:t>virtualization</a:t>
            </a:r>
          </a:p>
          <a:p>
            <a:pPr lvl="1">
              <a:lnSpc>
                <a:spcPct val="90000"/>
              </a:lnSpc>
            </a:pPr>
            <a:r>
              <a:rPr lang="en-US" dirty="0"/>
              <a:t> FreeBSD Jails, User-mode-</a:t>
            </a:r>
            <a:r>
              <a:rPr lang="en-US" dirty="0" err="1"/>
              <a:t>linux</a:t>
            </a:r>
            <a:r>
              <a:rPr lang="en-US" dirty="0"/>
              <a:t>, </a:t>
            </a:r>
            <a:r>
              <a:rPr lang="en-US" dirty="0" err="1" smtClean="0"/>
              <a:t>UMLinux</a:t>
            </a:r>
            <a:endParaRPr lang="en-US" dirty="0"/>
          </a:p>
        </p:txBody>
      </p:sp>
      <p:sp>
        <p:nvSpPr>
          <p:cNvPr id="4" name="Title 3"/>
          <p:cNvSpPr>
            <a:spLocks noGrp="1"/>
          </p:cNvSpPr>
          <p:nvPr>
            <p:ph type="title"/>
          </p:nvPr>
        </p:nvSpPr>
        <p:spPr/>
        <p:txBody>
          <a:bodyPr/>
          <a:lstStyle/>
          <a:p>
            <a:r>
              <a:rPr lang="en-US" dirty="0"/>
              <a:t>A Return to Virtual Machines</a:t>
            </a:r>
          </a:p>
        </p:txBody>
      </p:sp>
      <p:sp>
        <p:nvSpPr>
          <p:cNvPr id="5" name="Slide Number Placeholder 4"/>
          <p:cNvSpPr>
            <a:spLocks noGrp="1"/>
          </p:cNvSpPr>
          <p:nvPr>
            <p:ph type="sldNum" sz="quarter" idx="12"/>
          </p:nvPr>
        </p:nvSpPr>
        <p:spPr/>
        <p:txBody>
          <a:bodyPr/>
          <a:lstStyle/>
          <a:p>
            <a:pPr>
              <a:defRPr/>
            </a:pPr>
            <a:fld id="{729111C5-E04E-4942-8174-12BB645D56A6}" type="slidenum">
              <a:rPr lang="en-US" smtClean="0"/>
              <a:pPr>
                <a:defRPr/>
              </a:pPr>
              <a:t>49</a:t>
            </a:fld>
            <a:endParaRPr lang="en-US"/>
          </a:p>
        </p:txBody>
      </p:sp>
    </p:spTree>
    <p:extLst>
      <p:ext uri="{BB962C8B-B14F-4D97-AF65-F5344CB8AC3E}">
        <p14:creationId xmlns:p14="http://schemas.microsoft.com/office/powerpoint/2010/main" val="4912266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lnSpc>
                <a:spcPct val="90000"/>
              </a:lnSpc>
            </a:pPr>
            <a:r>
              <a:rPr lang="en-US" dirty="0" smtClean="0"/>
              <a:t>Modern applications use massive data:</a:t>
            </a:r>
          </a:p>
          <a:p>
            <a:pPr lvl="1">
              <a:lnSpc>
                <a:spcPct val="90000"/>
              </a:lnSpc>
            </a:pPr>
            <a:r>
              <a:rPr lang="en-US" sz="2400" dirty="0" smtClean="0"/>
              <a:t>Rendering 'Avatar' movie required &gt;1 petabyte </a:t>
            </a:r>
            <a:br>
              <a:rPr lang="en-US" sz="2400" dirty="0" smtClean="0"/>
            </a:br>
            <a:r>
              <a:rPr lang="en-US" sz="2400" dirty="0" smtClean="0"/>
              <a:t>of storage</a:t>
            </a:r>
          </a:p>
          <a:p>
            <a:pPr lvl="1">
              <a:lnSpc>
                <a:spcPct val="90000"/>
              </a:lnSpc>
            </a:pPr>
            <a:r>
              <a:rPr lang="en-US" sz="2400" dirty="0" smtClean="0"/>
              <a:t>CERN's </a:t>
            </a:r>
            <a:r>
              <a:rPr lang="en-US" sz="2400" dirty="0" smtClean="0"/>
              <a:t>LHC will produce about 15 petabytes of </a:t>
            </a:r>
            <a:br>
              <a:rPr lang="en-US" sz="2400" dirty="0" smtClean="0"/>
            </a:br>
            <a:r>
              <a:rPr lang="en-US" sz="2400" dirty="0" smtClean="0"/>
              <a:t>data per year</a:t>
            </a:r>
          </a:p>
          <a:p>
            <a:pPr lvl="1">
              <a:lnSpc>
                <a:spcPct val="90000"/>
              </a:lnSpc>
            </a:pPr>
            <a:r>
              <a:rPr lang="en-US" sz="2400" dirty="0" smtClean="0"/>
              <a:t>In 2008, Google processed 20 petabytes per day</a:t>
            </a:r>
          </a:p>
          <a:p>
            <a:pPr lvl="1">
              <a:lnSpc>
                <a:spcPct val="90000"/>
              </a:lnSpc>
            </a:pPr>
            <a:r>
              <a:rPr lang="en-US" sz="2400" dirty="0" smtClean="0"/>
              <a:t>Dropbox </a:t>
            </a:r>
            <a:r>
              <a:rPr lang="en-US" sz="2400" dirty="0"/>
              <a:t>has &gt; 500 petabytes of user </a:t>
            </a:r>
            <a:r>
              <a:rPr lang="en-US" sz="2400" dirty="0" smtClean="0"/>
              <a:t>data</a:t>
            </a:r>
            <a:endParaRPr lang="en-US" sz="2400" dirty="0" smtClean="0"/>
          </a:p>
          <a:p>
            <a:pPr lvl="1">
              <a:lnSpc>
                <a:spcPct val="90000"/>
              </a:lnSpc>
            </a:pPr>
            <a:r>
              <a:rPr lang="en-US" sz="2400" dirty="0" smtClean="0"/>
              <a:t>Google now designing for 1 </a:t>
            </a:r>
            <a:r>
              <a:rPr lang="en-US" sz="2400" dirty="0" err="1" smtClean="0"/>
              <a:t>exabyte</a:t>
            </a:r>
            <a:r>
              <a:rPr lang="en-US" sz="2400" dirty="0" smtClean="0"/>
              <a:t> of storage</a:t>
            </a:r>
          </a:p>
          <a:p>
            <a:pPr lvl="1">
              <a:lnSpc>
                <a:spcPct val="90000"/>
              </a:lnSpc>
            </a:pPr>
            <a:r>
              <a:rPr lang="en-US" sz="2400" dirty="0" smtClean="0"/>
              <a:t>NSA Utah Data Center is said to have 5 zettabyte (!)</a:t>
            </a:r>
          </a:p>
          <a:p>
            <a:pPr>
              <a:lnSpc>
                <a:spcPct val="90000"/>
              </a:lnSpc>
            </a:pPr>
            <a:r>
              <a:rPr lang="en-US" dirty="0" smtClean="0"/>
              <a:t>How much is a zettabyte?</a:t>
            </a:r>
          </a:p>
          <a:p>
            <a:pPr lvl="1">
              <a:lnSpc>
                <a:spcPct val="90000"/>
              </a:lnSpc>
            </a:pPr>
            <a:r>
              <a:rPr lang="en-US" sz="2400" dirty="0" smtClean="0"/>
              <a:t>1,000,000,000,000,000,000,000 </a:t>
            </a:r>
            <a:r>
              <a:rPr lang="en-US" sz="2400" dirty="0" smtClean="0"/>
              <a:t>bytes (10</a:t>
            </a:r>
            <a:r>
              <a:rPr lang="en-US" sz="2400" baseline="30000" dirty="0" smtClean="0"/>
              <a:t>21</a:t>
            </a:r>
            <a:r>
              <a:rPr lang="en-US" sz="2400" dirty="0" smtClean="0"/>
              <a:t>)</a:t>
            </a:r>
            <a:endParaRPr lang="en-US" sz="2400" dirty="0" smtClean="0"/>
          </a:p>
          <a:p>
            <a:pPr lvl="1">
              <a:lnSpc>
                <a:spcPct val="90000"/>
              </a:lnSpc>
            </a:pPr>
            <a:r>
              <a:rPr lang="en-US" sz="2400" dirty="0" smtClean="0"/>
              <a:t>A stack of 1TB hard disks that is </a:t>
            </a:r>
            <a:r>
              <a:rPr lang="en-US" sz="2400" b="1" dirty="0" smtClean="0"/>
              <a:t>25,400 km high</a:t>
            </a:r>
          </a:p>
        </p:txBody>
      </p:sp>
      <p:sp>
        <p:nvSpPr>
          <p:cNvPr id="2" name="Title 1"/>
          <p:cNvSpPr>
            <a:spLocks noGrp="1"/>
          </p:cNvSpPr>
          <p:nvPr>
            <p:ph type="title"/>
          </p:nvPr>
        </p:nvSpPr>
        <p:spPr/>
        <p:txBody>
          <a:bodyPr/>
          <a:lstStyle/>
          <a:p>
            <a:r>
              <a:rPr lang="en-US" smtClean="0"/>
              <a:t>How much data?</a:t>
            </a:r>
            <a:endParaRPr lang="en-US"/>
          </a:p>
        </p:txBody>
      </p:sp>
      <p:pic>
        <p:nvPicPr>
          <p:cNvPr id="6" name="Picture 5" descr="drivestack.gi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823098" y="5734050"/>
            <a:ext cx="806552" cy="666750"/>
          </a:xfrm>
          <a:prstGeom prst="rect">
            <a:avLst/>
          </a:prstGeom>
        </p:spPr>
      </p:pic>
      <p:pic>
        <p:nvPicPr>
          <p:cNvPr id="7" name="Picture 6" descr="drivestack.gi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908823" y="5362575"/>
            <a:ext cx="806552" cy="666750"/>
          </a:xfrm>
          <a:prstGeom prst="rect">
            <a:avLst/>
          </a:prstGeom>
        </p:spPr>
      </p:pic>
      <p:pic>
        <p:nvPicPr>
          <p:cNvPr id="8" name="Picture 7" descr="drivestack.gi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813573" y="4981575"/>
            <a:ext cx="806552" cy="666750"/>
          </a:xfrm>
          <a:prstGeom prst="rect">
            <a:avLst/>
          </a:prstGeom>
        </p:spPr>
      </p:pic>
      <p:pic>
        <p:nvPicPr>
          <p:cNvPr id="9" name="Picture 8" descr="drivestack.gi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18323" y="4581525"/>
            <a:ext cx="806552" cy="666750"/>
          </a:xfrm>
          <a:prstGeom prst="rect">
            <a:avLst/>
          </a:prstGeom>
        </p:spPr>
      </p:pic>
      <p:pic>
        <p:nvPicPr>
          <p:cNvPr id="10" name="Picture 9" descr="drivestack.gi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861198" y="4248150"/>
            <a:ext cx="806552" cy="666750"/>
          </a:xfrm>
          <a:prstGeom prst="rect">
            <a:avLst/>
          </a:prstGeom>
        </p:spPr>
      </p:pic>
      <p:pic>
        <p:nvPicPr>
          <p:cNvPr id="11" name="Picture 10" descr="drivestack.gi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670698" y="3838575"/>
            <a:ext cx="806552" cy="666750"/>
          </a:xfrm>
          <a:prstGeom prst="rect">
            <a:avLst/>
          </a:prstGeom>
        </p:spPr>
      </p:pic>
      <p:pic>
        <p:nvPicPr>
          <p:cNvPr id="12" name="Picture 11" descr="drivestack.gi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823098" y="3467100"/>
            <a:ext cx="806552" cy="666750"/>
          </a:xfrm>
          <a:prstGeom prst="rect">
            <a:avLst/>
          </a:prstGeom>
        </p:spPr>
      </p:pic>
      <p:pic>
        <p:nvPicPr>
          <p:cNvPr id="13" name="Picture 12" descr="drivestack.gi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632598" y="3095625"/>
            <a:ext cx="806552" cy="666750"/>
          </a:xfrm>
          <a:prstGeom prst="rect">
            <a:avLst/>
          </a:prstGeom>
        </p:spPr>
      </p:pic>
      <p:pic>
        <p:nvPicPr>
          <p:cNvPr id="14" name="Picture 13" descr="drivestack.gi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75473" y="2752725"/>
            <a:ext cx="806552" cy="666750"/>
          </a:xfrm>
          <a:prstGeom prst="rect">
            <a:avLst/>
          </a:prstGeom>
        </p:spPr>
      </p:pic>
      <p:pic>
        <p:nvPicPr>
          <p:cNvPr id="15" name="Picture 14" descr="drivestack.gi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08798" y="2324100"/>
            <a:ext cx="806552" cy="666750"/>
          </a:xfrm>
          <a:prstGeom prst="rect">
            <a:avLst/>
          </a:prstGeom>
        </p:spPr>
      </p:pic>
      <p:pic>
        <p:nvPicPr>
          <p:cNvPr id="16" name="Picture 15" descr="drivestack.gi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804048" y="1962150"/>
            <a:ext cx="806552" cy="666750"/>
          </a:xfrm>
          <a:prstGeom prst="rect">
            <a:avLst/>
          </a:prstGeom>
        </p:spPr>
      </p:pic>
      <p:pic>
        <p:nvPicPr>
          <p:cNvPr id="17" name="Picture 16" descr="drivestack.gi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699273" y="1638300"/>
            <a:ext cx="806552" cy="666750"/>
          </a:xfrm>
          <a:prstGeom prst="rect">
            <a:avLst/>
          </a:prstGeom>
        </p:spPr>
      </p:pic>
      <p:pic>
        <p:nvPicPr>
          <p:cNvPr id="18" name="Picture 17" descr="drivestack.gi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765948" y="1304925"/>
            <a:ext cx="806552" cy="666750"/>
          </a:xfrm>
          <a:prstGeom prst="rect">
            <a:avLst/>
          </a:prstGeom>
        </p:spPr>
      </p:pic>
      <p:pic>
        <p:nvPicPr>
          <p:cNvPr id="19" name="Picture 18" descr="drivestack.gif"/>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689748" y="923925"/>
            <a:ext cx="806552" cy="666750"/>
          </a:xfrm>
          <a:prstGeom prst="rect">
            <a:avLst/>
          </a:prstGeom>
        </p:spPr>
      </p:pic>
      <p:grpSp>
        <p:nvGrpSpPr>
          <p:cNvPr id="23" name="Group 22"/>
          <p:cNvGrpSpPr/>
          <p:nvPr/>
        </p:nvGrpSpPr>
        <p:grpSpPr>
          <a:xfrm>
            <a:off x="8777681" y="877094"/>
            <a:ext cx="307777" cy="5495925"/>
            <a:chOff x="8777681" y="877094"/>
            <a:chExt cx="307777" cy="5495925"/>
          </a:xfrm>
        </p:grpSpPr>
        <p:cxnSp>
          <p:nvCxnSpPr>
            <p:cNvPr id="21" name="Straight Arrow Connector 20"/>
            <p:cNvCxnSpPr/>
            <p:nvPr/>
          </p:nvCxnSpPr>
          <p:spPr bwMode="auto">
            <a:xfrm rot="5400000" flipH="1" flipV="1">
              <a:off x="6062663" y="3624263"/>
              <a:ext cx="5495925" cy="1588"/>
            </a:xfrm>
            <a:prstGeom prst="straightConnector1">
              <a:avLst/>
            </a:prstGeom>
            <a:solidFill>
              <a:schemeClr val="accent1"/>
            </a:solidFill>
            <a:ln w="19050" cap="flat" cmpd="sng" algn="ctr">
              <a:solidFill>
                <a:srgbClr val="FF0000"/>
              </a:solidFill>
              <a:prstDash val="solid"/>
              <a:round/>
              <a:headEnd type="arrow" w="med" len="med"/>
              <a:tailEnd type="arrow"/>
            </a:ln>
            <a:effectLst/>
          </p:spPr>
        </p:cxnSp>
        <p:sp>
          <p:nvSpPr>
            <p:cNvPr id="22" name="TextBox 21"/>
            <p:cNvSpPr txBox="1"/>
            <p:nvPr/>
          </p:nvSpPr>
          <p:spPr>
            <a:xfrm rot="5400000">
              <a:off x="8411235" y="3370391"/>
              <a:ext cx="1040670" cy="307777"/>
            </a:xfrm>
            <a:prstGeom prst="rect">
              <a:avLst/>
            </a:prstGeom>
            <a:noFill/>
          </p:spPr>
          <p:txBody>
            <a:bodyPr wrap="none" rtlCol="0">
              <a:spAutoFit/>
            </a:bodyPr>
            <a:lstStyle/>
            <a:p>
              <a:r>
                <a:rPr lang="en-US" sz="1400" smtClean="0">
                  <a:solidFill>
                    <a:srgbClr val="FF0000"/>
                  </a:solidFill>
                  <a:latin typeface="+mn-lt"/>
                </a:rPr>
                <a:t>25,400 km</a:t>
              </a:r>
              <a:endParaRPr lang="en-US" sz="1400">
                <a:solidFill>
                  <a:srgbClr val="FF0000"/>
                </a:solidFill>
                <a:latin typeface="+mn-lt"/>
              </a:endParaRPr>
            </a:p>
          </p:txBody>
        </p:sp>
      </p:grpSp>
      <p:sp>
        <p:nvSpPr>
          <p:cNvPr id="20" name="Slide Number Placeholder 19"/>
          <p:cNvSpPr>
            <a:spLocks noGrp="1"/>
          </p:cNvSpPr>
          <p:nvPr>
            <p:ph type="sldNum" sz="quarter" idx="12"/>
          </p:nvPr>
        </p:nvSpPr>
        <p:spPr/>
        <p:txBody>
          <a:bodyPr/>
          <a:lstStyle/>
          <a:p>
            <a:pPr>
              <a:defRPr/>
            </a:pPr>
            <a:fld id="{729111C5-E04E-4942-8174-12BB645D56A6}" type="slidenum">
              <a:rPr lang="en-US" smtClean="0"/>
              <a:pPr>
                <a:defRPr/>
              </a:pPr>
              <a:t>5</a:t>
            </a:fld>
            <a:endParaRPr lang="en-US"/>
          </a:p>
        </p:txBody>
      </p:sp>
    </p:spTree>
    <p:extLst>
      <p:ext uri="{BB962C8B-B14F-4D97-AF65-F5344CB8AC3E}">
        <p14:creationId xmlns:p14="http://schemas.microsoft.com/office/powerpoint/2010/main" val="1738703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nodeType="afterEffect">
                                  <p:stCondLst>
                                    <p:cond delay="0"/>
                                  </p:stCondLst>
                                  <p:childTnLst>
                                    <p:set>
                                      <p:cBhvr>
                                        <p:cTn id="31" dur="1" fill="hold">
                                          <p:stCondLst>
                                            <p:cond delay="0"/>
                                          </p:stCondLst>
                                        </p:cTn>
                                        <p:tgtEl>
                                          <p:spTgt spid="6"/>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nodeType="afterEffect">
                                  <p:stCondLst>
                                    <p:cond delay="300"/>
                                  </p:stCondLst>
                                  <p:childTnLst>
                                    <p:set>
                                      <p:cBhvr>
                                        <p:cTn id="34" dur="1" fill="hold">
                                          <p:stCondLst>
                                            <p:cond delay="0"/>
                                          </p:stCondLst>
                                        </p:cTn>
                                        <p:tgtEl>
                                          <p:spTgt spid="7"/>
                                        </p:tgtEl>
                                        <p:attrNameLst>
                                          <p:attrName>style.visibility</p:attrName>
                                        </p:attrNameLst>
                                      </p:cBhvr>
                                      <p:to>
                                        <p:strVal val="visible"/>
                                      </p:to>
                                    </p:set>
                                  </p:childTnLst>
                                </p:cTn>
                              </p:par>
                            </p:childTnLst>
                          </p:cTn>
                        </p:par>
                        <p:par>
                          <p:cTn id="35" fill="hold">
                            <p:stCondLst>
                              <p:cond delay="300"/>
                            </p:stCondLst>
                            <p:childTnLst>
                              <p:par>
                                <p:cTn id="36" presetID="1" presetClass="entr" presetSubtype="0" fill="hold" nodeType="afterEffect">
                                  <p:stCondLst>
                                    <p:cond delay="300"/>
                                  </p:stCondLst>
                                  <p:childTnLst>
                                    <p:set>
                                      <p:cBhvr>
                                        <p:cTn id="37" dur="1" fill="hold">
                                          <p:stCondLst>
                                            <p:cond delay="0"/>
                                          </p:stCondLst>
                                        </p:cTn>
                                        <p:tgtEl>
                                          <p:spTgt spid="8"/>
                                        </p:tgtEl>
                                        <p:attrNameLst>
                                          <p:attrName>style.visibility</p:attrName>
                                        </p:attrNameLst>
                                      </p:cBhvr>
                                      <p:to>
                                        <p:strVal val="visible"/>
                                      </p:to>
                                    </p:set>
                                  </p:childTnLst>
                                </p:cTn>
                              </p:par>
                            </p:childTnLst>
                          </p:cTn>
                        </p:par>
                        <p:par>
                          <p:cTn id="38" fill="hold">
                            <p:stCondLst>
                              <p:cond delay="600"/>
                            </p:stCondLst>
                            <p:childTnLst>
                              <p:par>
                                <p:cTn id="39" presetID="1" presetClass="entr" presetSubtype="0" fill="hold" nodeType="afterEffect">
                                  <p:stCondLst>
                                    <p:cond delay="300"/>
                                  </p:stCondLst>
                                  <p:childTnLst>
                                    <p:set>
                                      <p:cBhvr>
                                        <p:cTn id="40" dur="1" fill="hold">
                                          <p:stCondLst>
                                            <p:cond delay="0"/>
                                          </p:stCondLst>
                                        </p:cTn>
                                        <p:tgtEl>
                                          <p:spTgt spid="9"/>
                                        </p:tgtEl>
                                        <p:attrNameLst>
                                          <p:attrName>style.visibility</p:attrName>
                                        </p:attrNameLst>
                                      </p:cBhvr>
                                      <p:to>
                                        <p:strVal val="visible"/>
                                      </p:to>
                                    </p:set>
                                  </p:childTnLst>
                                </p:cTn>
                              </p:par>
                            </p:childTnLst>
                          </p:cTn>
                        </p:par>
                        <p:par>
                          <p:cTn id="41" fill="hold">
                            <p:stCondLst>
                              <p:cond delay="900"/>
                            </p:stCondLst>
                            <p:childTnLst>
                              <p:par>
                                <p:cTn id="42" presetID="1" presetClass="entr" presetSubtype="0" fill="hold" nodeType="afterEffect">
                                  <p:stCondLst>
                                    <p:cond delay="300"/>
                                  </p:stCondLst>
                                  <p:childTnLst>
                                    <p:set>
                                      <p:cBhvr>
                                        <p:cTn id="43" dur="1" fill="hold">
                                          <p:stCondLst>
                                            <p:cond delay="0"/>
                                          </p:stCondLst>
                                        </p:cTn>
                                        <p:tgtEl>
                                          <p:spTgt spid="10"/>
                                        </p:tgtEl>
                                        <p:attrNameLst>
                                          <p:attrName>style.visibility</p:attrName>
                                        </p:attrNameLst>
                                      </p:cBhvr>
                                      <p:to>
                                        <p:strVal val="visible"/>
                                      </p:to>
                                    </p:set>
                                  </p:childTnLst>
                                </p:cTn>
                              </p:par>
                            </p:childTnLst>
                          </p:cTn>
                        </p:par>
                        <p:par>
                          <p:cTn id="44" fill="hold">
                            <p:stCondLst>
                              <p:cond delay="1200"/>
                            </p:stCondLst>
                            <p:childTnLst>
                              <p:par>
                                <p:cTn id="45" presetID="1" presetClass="entr" presetSubtype="0" fill="hold" nodeType="afterEffect">
                                  <p:stCondLst>
                                    <p:cond delay="300"/>
                                  </p:stCondLst>
                                  <p:childTnLst>
                                    <p:set>
                                      <p:cBhvr>
                                        <p:cTn id="46" dur="1" fill="hold">
                                          <p:stCondLst>
                                            <p:cond delay="0"/>
                                          </p:stCondLst>
                                        </p:cTn>
                                        <p:tgtEl>
                                          <p:spTgt spid="11"/>
                                        </p:tgtEl>
                                        <p:attrNameLst>
                                          <p:attrName>style.visibility</p:attrName>
                                        </p:attrNameLst>
                                      </p:cBhvr>
                                      <p:to>
                                        <p:strVal val="visible"/>
                                      </p:to>
                                    </p:set>
                                  </p:childTnLst>
                                </p:cTn>
                              </p:par>
                            </p:childTnLst>
                          </p:cTn>
                        </p:par>
                        <p:par>
                          <p:cTn id="47" fill="hold">
                            <p:stCondLst>
                              <p:cond delay="1500"/>
                            </p:stCondLst>
                            <p:childTnLst>
                              <p:par>
                                <p:cTn id="48" presetID="1" presetClass="entr" presetSubtype="0" fill="hold" nodeType="afterEffect">
                                  <p:stCondLst>
                                    <p:cond delay="300"/>
                                  </p:stCondLst>
                                  <p:childTnLst>
                                    <p:set>
                                      <p:cBhvr>
                                        <p:cTn id="49" dur="1" fill="hold">
                                          <p:stCondLst>
                                            <p:cond delay="0"/>
                                          </p:stCondLst>
                                        </p:cTn>
                                        <p:tgtEl>
                                          <p:spTgt spid="12"/>
                                        </p:tgtEl>
                                        <p:attrNameLst>
                                          <p:attrName>style.visibility</p:attrName>
                                        </p:attrNameLst>
                                      </p:cBhvr>
                                      <p:to>
                                        <p:strVal val="visible"/>
                                      </p:to>
                                    </p:set>
                                  </p:childTnLst>
                                </p:cTn>
                              </p:par>
                            </p:childTnLst>
                          </p:cTn>
                        </p:par>
                        <p:par>
                          <p:cTn id="50" fill="hold">
                            <p:stCondLst>
                              <p:cond delay="1800"/>
                            </p:stCondLst>
                            <p:childTnLst>
                              <p:par>
                                <p:cTn id="51" presetID="1" presetClass="entr" presetSubtype="0" fill="hold" nodeType="afterEffect">
                                  <p:stCondLst>
                                    <p:cond delay="300"/>
                                  </p:stCondLst>
                                  <p:childTnLst>
                                    <p:set>
                                      <p:cBhvr>
                                        <p:cTn id="52" dur="1" fill="hold">
                                          <p:stCondLst>
                                            <p:cond delay="0"/>
                                          </p:stCondLst>
                                        </p:cTn>
                                        <p:tgtEl>
                                          <p:spTgt spid="13"/>
                                        </p:tgtEl>
                                        <p:attrNameLst>
                                          <p:attrName>style.visibility</p:attrName>
                                        </p:attrNameLst>
                                      </p:cBhvr>
                                      <p:to>
                                        <p:strVal val="visible"/>
                                      </p:to>
                                    </p:set>
                                  </p:childTnLst>
                                </p:cTn>
                              </p:par>
                            </p:childTnLst>
                          </p:cTn>
                        </p:par>
                        <p:par>
                          <p:cTn id="53" fill="hold">
                            <p:stCondLst>
                              <p:cond delay="2100"/>
                            </p:stCondLst>
                            <p:childTnLst>
                              <p:par>
                                <p:cTn id="54" presetID="1" presetClass="entr" presetSubtype="0" fill="hold" nodeType="afterEffect">
                                  <p:stCondLst>
                                    <p:cond delay="300"/>
                                  </p:stCondLst>
                                  <p:childTnLst>
                                    <p:set>
                                      <p:cBhvr>
                                        <p:cTn id="55" dur="1" fill="hold">
                                          <p:stCondLst>
                                            <p:cond delay="0"/>
                                          </p:stCondLst>
                                        </p:cTn>
                                        <p:tgtEl>
                                          <p:spTgt spid="14"/>
                                        </p:tgtEl>
                                        <p:attrNameLst>
                                          <p:attrName>style.visibility</p:attrName>
                                        </p:attrNameLst>
                                      </p:cBhvr>
                                      <p:to>
                                        <p:strVal val="visible"/>
                                      </p:to>
                                    </p:set>
                                  </p:childTnLst>
                                </p:cTn>
                              </p:par>
                            </p:childTnLst>
                          </p:cTn>
                        </p:par>
                        <p:par>
                          <p:cTn id="56" fill="hold">
                            <p:stCondLst>
                              <p:cond delay="2400"/>
                            </p:stCondLst>
                            <p:childTnLst>
                              <p:par>
                                <p:cTn id="57" presetID="1" presetClass="entr" presetSubtype="0" fill="hold" nodeType="afterEffect">
                                  <p:stCondLst>
                                    <p:cond delay="300"/>
                                  </p:stCondLst>
                                  <p:childTnLst>
                                    <p:set>
                                      <p:cBhvr>
                                        <p:cTn id="58" dur="1" fill="hold">
                                          <p:stCondLst>
                                            <p:cond delay="0"/>
                                          </p:stCondLst>
                                        </p:cTn>
                                        <p:tgtEl>
                                          <p:spTgt spid="15"/>
                                        </p:tgtEl>
                                        <p:attrNameLst>
                                          <p:attrName>style.visibility</p:attrName>
                                        </p:attrNameLst>
                                      </p:cBhvr>
                                      <p:to>
                                        <p:strVal val="visible"/>
                                      </p:to>
                                    </p:set>
                                  </p:childTnLst>
                                </p:cTn>
                              </p:par>
                            </p:childTnLst>
                          </p:cTn>
                        </p:par>
                        <p:par>
                          <p:cTn id="59" fill="hold">
                            <p:stCondLst>
                              <p:cond delay="2700"/>
                            </p:stCondLst>
                            <p:childTnLst>
                              <p:par>
                                <p:cTn id="60" presetID="1" presetClass="entr" presetSubtype="0" fill="hold" nodeType="afterEffect">
                                  <p:stCondLst>
                                    <p:cond delay="300"/>
                                  </p:stCondLst>
                                  <p:childTnLst>
                                    <p:set>
                                      <p:cBhvr>
                                        <p:cTn id="61" dur="1" fill="hold">
                                          <p:stCondLst>
                                            <p:cond delay="0"/>
                                          </p:stCondLst>
                                        </p:cTn>
                                        <p:tgtEl>
                                          <p:spTgt spid="16"/>
                                        </p:tgtEl>
                                        <p:attrNameLst>
                                          <p:attrName>style.visibility</p:attrName>
                                        </p:attrNameLst>
                                      </p:cBhvr>
                                      <p:to>
                                        <p:strVal val="visible"/>
                                      </p:to>
                                    </p:set>
                                  </p:childTnLst>
                                </p:cTn>
                              </p:par>
                            </p:childTnLst>
                          </p:cTn>
                        </p:par>
                        <p:par>
                          <p:cTn id="62" fill="hold">
                            <p:stCondLst>
                              <p:cond delay="3000"/>
                            </p:stCondLst>
                            <p:childTnLst>
                              <p:par>
                                <p:cTn id="63" presetID="1" presetClass="entr" presetSubtype="0" fill="hold" nodeType="afterEffect">
                                  <p:stCondLst>
                                    <p:cond delay="300"/>
                                  </p:stCondLst>
                                  <p:childTnLst>
                                    <p:set>
                                      <p:cBhvr>
                                        <p:cTn id="64" dur="1" fill="hold">
                                          <p:stCondLst>
                                            <p:cond delay="0"/>
                                          </p:stCondLst>
                                        </p:cTn>
                                        <p:tgtEl>
                                          <p:spTgt spid="17"/>
                                        </p:tgtEl>
                                        <p:attrNameLst>
                                          <p:attrName>style.visibility</p:attrName>
                                        </p:attrNameLst>
                                      </p:cBhvr>
                                      <p:to>
                                        <p:strVal val="visible"/>
                                      </p:to>
                                    </p:set>
                                  </p:childTnLst>
                                </p:cTn>
                              </p:par>
                            </p:childTnLst>
                          </p:cTn>
                        </p:par>
                        <p:par>
                          <p:cTn id="65" fill="hold">
                            <p:stCondLst>
                              <p:cond delay="3300"/>
                            </p:stCondLst>
                            <p:childTnLst>
                              <p:par>
                                <p:cTn id="66" presetID="1" presetClass="entr" presetSubtype="0" fill="hold" nodeType="afterEffect">
                                  <p:stCondLst>
                                    <p:cond delay="300"/>
                                  </p:stCondLst>
                                  <p:childTnLst>
                                    <p:set>
                                      <p:cBhvr>
                                        <p:cTn id="67" dur="1" fill="hold">
                                          <p:stCondLst>
                                            <p:cond delay="0"/>
                                          </p:stCondLst>
                                        </p:cTn>
                                        <p:tgtEl>
                                          <p:spTgt spid="18"/>
                                        </p:tgtEl>
                                        <p:attrNameLst>
                                          <p:attrName>style.visibility</p:attrName>
                                        </p:attrNameLst>
                                      </p:cBhvr>
                                      <p:to>
                                        <p:strVal val="visible"/>
                                      </p:to>
                                    </p:set>
                                  </p:childTnLst>
                                </p:cTn>
                              </p:par>
                            </p:childTnLst>
                          </p:cTn>
                        </p:par>
                        <p:par>
                          <p:cTn id="68" fill="hold">
                            <p:stCondLst>
                              <p:cond delay="3600"/>
                            </p:stCondLst>
                            <p:childTnLst>
                              <p:par>
                                <p:cTn id="69" presetID="1" presetClass="entr" presetSubtype="0" fill="hold" nodeType="afterEffect">
                                  <p:stCondLst>
                                    <p:cond delay="300"/>
                                  </p:stCondLst>
                                  <p:childTnLst>
                                    <p:set>
                                      <p:cBhvr>
                                        <p:cTn id="70" dur="1" fill="hold">
                                          <p:stCondLst>
                                            <p:cond delay="0"/>
                                          </p:stCondLst>
                                        </p:cTn>
                                        <p:tgtEl>
                                          <p:spTgt spid="19"/>
                                        </p:tgtEl>
                                        <p:attrNameLst>
                                          <p:attrName>style.visibility</p:attrName>
                                        </p:attrNameLst>
                                      </p:cBhvr>
                                      <p:to>
                                        <p:strVal val="visible"/>
                                      </p:to>
                                    </p:set>
                                  </p:childTnLst>
                                </p:cTn>
                              </p:par>
                            </p:childTnLst>
                          </p:cTn>
                        </p:par>
                        <p:par>
                          <p:cTn id="71" fill="hold">
                            <p:stCondLst>
                              <p:cond delay="3900"/>
                            </p:stCondLst>
                            <p:childTnLst>
                              <p:par>
                                <p:cTn id="72" presetID="16" presetClass="entr" presetSubtype="42" fill="hold" nodeType="afterEffect">
                                  <p:stCondLst>
                                    <p:cond delay="300"/>
                                  </p:stCondLst>
                                  <p:childTnLst>
                                    <p:set>
                                      <p:cBhvr>
                                        <p:cTn id="73" dur="1" fill="hold">
                                          <p:stCondLst>
                                            <p:cond delay="0"/>
                                          </p:stCondLst>
                                        </p:cTn>
                                        <p:tgtEl>
                                          <p:spTgt spid="23"/>
                                        </p:tgtEl>
                                        <p:attrNameLst>
                                          <p:attrName>style.visibility</p:attrName>
                                        </p:attrNameLst>
                                      </p:cBhvr>
                                      <p:to>
                                        <p:strVal val="visible"/>
                                      </p:to>
                                    </p:set>
                                    <p:animEffect transition="in" filter="barn(outHorizontal)">
                                      <p:cBhvr>
                                        <p:cTn id="7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412974" y="1447800"/>
            <a:ext cx="4502426" cy="5029200"/>
          </a:xfrm>
        </p:spPr>
        <p:txBody>
          <a:bodyPr/>
          <a:lstStyle/>
          <a:p>
            <a:r>
              <a:rPr lang="en-US" dirty="0"/>
              <a:t>Physical Hardware</a:t>
            </a:r>
          </a:p>
          <a:p>
            <a:pPr lvl="1"/>
            <a:r>
              <a:rPr lang="en-US" dirty="0"/>
              <a:t>Processors, memory, chipset, I/O devices, etc.</a:t>
            </a:r>
          </a:p>
          <a:p>
            <a:pPr lvl="1"/>
            <a:r>
              <a:rPr lang="en-US" dirty="0"/>
              <a:t>Resources often grossly underutilized</a:t>
            </a:r>
          </a:p>
          <a:p>
            <a:r>
              <a:rPr lang="en-US" dirty="0"/>
              <a:t>Software</a:t>
            </a:r>
          </a:p>
          <a:p>
            <a:pPr lvl="1"/>
            <a:r>
              <a:rPr lang="en-US" dirty="0"/>
              <a:t>Tightly coupled to physical hardware</a:t>
            </a:r>
          </a:p>
          <a:p>
            <a:pPr lvl="1"/>
            <a:r>
              <a:rPr lang="en-US" dirty="0"/>
              <a:t>Single active OS instance</a:t>
            </a:r>
          </a:p>
          <a:p>
            <a:pPr lvl="1"/>
            <a:r>
              <a:rPr lang="en-US" dirty="0"/>
              <a:t>OS controls hardware</a:t>
            </a:r>
          </a:p>
          <a:p>
            <a:endParaRPr lang="en-US" dirty="0"/>
          </a:p>
        </p:txBody>
      </p:sp>
      <p:sp>
        <p:nvSpPr>
          <p:cNvPr id="4" name="Title 3"/>
          <p:cNvSpPr>
            <a:spLocks noGrp="1"/>
          </p:cNvSpPr>
          <p:nvPr>
            <p:ph type="title"/>
          </p:nvPr>
        </p:nvSpPr>
        <p:spPr/>
        <p:txBody>
          <a:bodyPr/>
          <a:lstStyle/>
          <a:p>
            <a:r>
              <a:rPr lang="en-US" dirty="0"/>
              <a:t>Starting Point: A Physical </a:t>
            </a:r>
            <a:r>
              <a:rPr lang="en-US" dirty="0" smtClean="0"/>
              <a:t>Machine</a:t>
            </a:r>
            <a:endParaRPr lang="en-US" dirty="0"/>
          </a:p>
        </p:txBody>
      </p:sp>
      <p:pic>
        <p:nvPicPr>
          <p:cNvPr id="5" name="Picture 4" descr="trad_arc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600200"/>
            <a:ext cx="3827463" cy="307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12"/>
          </p:nvPr>
        </p:nvSpPr>
        <p:spPr/>
        <p:txBody>
          <a:bodyPr/>
          <a:lstStyle/>
          <a:p>
            <a:pPr>
              <a:defRPr/>
            </a:pPr>
            <a:fld id="{729111C5-E04E-4942-8174-12BB645D56A6}" type="slidenum">
              <a:rPr lang="en-US" smtClean="0"/>
              <a:pPr>
                <a:defRPr/>
              </a:pPr>
              <a:t>50</a:t>
            </a:fld>
            <a:endParaRPr lang="en-US"/>
          </a:p>
        </p:txBody>
      </p:sp>
    </p:spTree>
    <p:extLst>
      <p:ext uri="{BB962C8B-B14F-4D97-AF65-F5344CB8AC3E}">
        <p14:creationId xmlns:p14="http://schemas.microsoft.com/office/powerpoint/2010/main" val="15092424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412974" y="1447800"/>
            <a:ext cx="4502426" cy="5029200"/>
          </a:xfrm>
        </p:spPr>
        <p:txBody>
          <a:bodyPr/>
          <a:lstStyle/>
          <a:p>
            <a:r>
              <a:rPr lang="en-US" dirty="0"/>
              <a:t>Software Abstraction</a:t>
            </a:r>
          </a:p>
          <a:p>
            <a:pPr lvl="1"/>
            <a:r>
              <a:rPr lang="en-US" dirty="0"/>
              <a:t>Behaves like hardware</a:t>
            </a:r>
          </a:p>
          <a:p>
            <a:pPr lvl="1"/>
            <a:r>
              <a:rPr lang="en-US" dirty="0"/>
              <a:t>Encapsulates all OS and application state</a:t>
            </a:r>
          </a:p>
          <a:p>
            <a:r>
              <a:rPr lang="en-US" dirty="0"/>
              <a:t>Virtualization Layer</a:t>
            </a:r>
          </a:p>
          <a:p>
            <a:pPr lvl="1"/>
            <a:r>
              <a:rPr lang="en-US" dirty="0"/>
              <a:t>Extra level of indirection</a:t>
            </a:r>
          </a:p>
          <a:p>
            <a:pPr lvl="1"/>
            <a:r>
              <a:rPr lang="en-US" dirty="0"/>
              <a:t>Decouples hardware, OS</a:t>
            </a:r>
          </a:p>
          <a:p>
            <a:pPr lvl="1"/>
            <a:r>
              <a:rPr lang="en-US" dirty="0"/>
              <a:t>Enforces isolation</a:t>
            </a:r>
          </a:p>
          <a:p>
            <a:pPr lvl="1"/>
            <a:r>
              <a:rPr lang="en-US" dirty="0"/>
              <a:t>Multiplexes physical hardware across VMs</a:t>
            </a:r>
          </a:p>
        </p:txBody>
      </p:sp>
      <p:sp>
        <p:nvSpPr>
          <p:cNvPr id="4" name="Title 3"/>
          <p:cNvSpPr>
            <a:spLocks noGrp="1"/>
          </p:cNvSpPr>
          <p:nvPr>
            <p:ph type="title"/>
          </p:nvPr>
        </p:nvSpPr>
        <p:spPr/>
        <p:txBody>
          <a:bodyPr/>
          <a:lstStyle/>
          <a:p>
            <a:r>
              <a:rPr lang="en-US" dirty="0"/>
              <a:t>What is a Virtual Machine?</a:t>
            </a: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600200"/>
            <a:ext cx="3648075" cy="344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3114261" y="5605670"/>
            <a:ext cx="3233530" cy="707886"/>
          </a:xfrm>
          <a:prstGeom prst="rect">
            <a:avLst/>
          </a:prstGeom>
          <a:noFill/>
        </p:spPr>
        <p:txBody>
          <a:bodyPr wrap="square" rtlCol="0">
            <a:spAutoFit/>
          </a:bodyPr>
          <a:lstStyle/>
          <a:p>
            <a:r>
              <a:rPr lang="en-US" dirty="0" smtClean="0">
                <a:latin typeface="Arial" charset="0"/>
                <a:ea typeface="Arial" charset="0"/>
                <a:cs typeface="Arial" charset="0"/>
              </a:rPr>
              <a:t>Virtual Machine Monitor </a:t>
            </a:r>
            <a:r>
              <a:rPr lang="en-US" smtClean="0">
                <a:latin typeface="Arial" charset="0"/>
                <a:ea typeface="Arial" charset="0"/>
                <a:cs typeface="Arial" charset="0"/>
              </a:rPr>
              <a:t>or Hypervisor</a:t>
            </a:r>
            <a:endParaRPr lang="en-US" smtClean="0">
              <a:latin typeface="Arial" charset="0"/>
              <a:ea typeface="Arial" charset="0"/>
              <a:cs typeface="Arial" charset="0"/>
            </a:endParaRPr>
          </a:p>
        </p:txBody>
      </p:sp>
      <p:cxnSp>
        <p:nvCxnSpPr>
          <p:cNvPr id="9" name="Straight Arrow Connector 8"/>
          <p:cNvCxnSpPr>
            <a:stCxn id="7" idx="0"/>
          </p:cNvCxnSpPr>
          <p:nvPr/>
        </p:nvCxnSpPr>
        <p:spPr>
          <a:xfrm flipH="1" flipV="1">
            <a:off x="3419062" y="4081670"/>
            <a:ext cx="1311964" cy="1524000"/>
          </a:xfrm>
          <a:prstGeom prst="straightConnector1">
            <a:avLst/>
          </a:prstGeom>
          <a:ln>
            <a:solidFill>
              <a:schemeClr val="tx1"/>
            </a:solidFill>
            <a:prstDash val="solid"/>
            <a:headEnd type="none" w="med" len="med"/>
            <a:tailEnd type="triangle" w="lg" len="lg"/>
          </a:ln>
          <a:effectLst/>
        </p:spPr>
        <p:style>
          <a:lnRef idx="3">
            <a:schemeClr val="dk1"/>
          </a:lnRef>
          <a:fillRef idx="0">
            <a:schemeClr val="dk1"/>
          </a:fillRef>
          <a:effectRef idx="2">
            <a:schemeClr val="dk1"/>
          </a:effectRef>
          <a:fontRef idx="minor">
            <a:schemeClr val="tx1"/>
          </a:fontRef>
        </p:style>
      </p:cxnSp>
      <p:sp>
        <p:nvSpPr>
          <p:cNvPr id="5" name="Slide Number Placeholder 4"/>
          <p:cNvSpPr>
            <a:spLocks noGrp="1"/>
          </p:cNvSpPr>
          <p:nvPr>
            <p:ph type="sldNum" sz="quarter" idx="12"/>
          </p:nvPr>
        </p:nvSpPr>
        <p:spPr/>
        <p:txBody>
          <a:bodyPr/>
          <a:lstStyle/>
          <a:p>
            <a:pPr>
              <a:defRPr/>
            </a:pPr>
            <a:fld id="{729111C5-E04E-4942-8174-12BB645D56A6}" type="slidenum">
              <a:rPr lang="en-US" smtClean="0"/>
              <a:pPr>
                <a:defRPr/>
              </a:pPr>
              <a:t>51</a:t>
            </a:fld>
            <a:endParaRPr lang="en-US"/>
          </a:p>
        </p:txBody>
      </p:sp>
    </p:spTree>
    <p:extLst>
      <p:ext uri="{BB962C8B-B14F-4D97-AF65-F5344CB8AC3E}">
        <p14:creationId xmlns:p14="http://schemas.microsoft.com/office/powerpoint/2010/main" val="40561541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pPr>
              <a:lnSpc>
                <a:spcPct val="85000"/>
              </a:lnSpc>
            </a:pPr>
            <a:r>
              <a:rPr lang="en-US" dirty="0"/>
              <a:t>Isolation</a:t>
            </a:r>
          </a:p>
          <a:p>
            <a:pPr lvl="1">
              <a:lnSpc>
                <a:spcPct val="85000"/>
              </a:lnSpc>
            </a:pPr>
            <a:r>
              <a:rPr lang="en-US" dirty="0"/>
              <a:t>Fault isolation</a:t>
            </a:r>
          </a:p>
          <a:p>
            <a:pPr lvl="1">
              <a:lnSpc>
                <a:spcPct val="85000"/>
              </a:lnSpc>
            </a:pPr>
            <a:r>
              <a:rPr lang="en-US" dirty="0"/>
              <a:t>Performance isolation (+ software isolation, …) </a:t>
            </a:r>
          </a:p>
          <a:p>
            <a:pPr>
              <a:lnSpc>
                <a:spcPct val="85000"/>
              </a:lnSpc>
            </a:pPr>
            <a:r>
              <a:rPr lang="en-US" dirty="0"/>
              <a:t>Encapsulation</a:t>
            </a:r>
          </a:p>
          <a:p>
            <a:pPr lvl="1">
              <a:lnSpc>
                <a:spcPct val="85000"/>
              </a:lnSpc>
            </a:pPr>
            <a:r>
              <a:rPr lang="en-US" dirty="0"/>
              <a:t>Cleanly capture all VM state</a:t>
            </a:r>
          </a:p>
          <a:p>
            <a:pPr lvl="1">
              <a:lnSpc>
                <a:spcPct val="85000"/>
              </a:lnSpc>
            </a:pPr>
            <a:r>
              <a:rPr lang="en-US" dirty="0"/>
              <a:t>Enables VM snapshots, clones</a:t>
            </a:r>
          </a:p>
          <a:p>
            <a:pPr>
              <a:lnSpc>
                <a:spcPct val="85000"/>
              </a:lnSpc>
            </a:pPr>
            <a:r>
              <a:rPr lang="en-US" dirty="0"/>
              <a:t>Portability</a:t>
            </a:r>
          </a:p>
          <a:p>
            <a:pPr lvl="1">
              <a:lnSpc>
                <a:spcPct val="85000"/>
              </a:lnSpc>
            </a:pPr>
            <a:r>
              <a:rPr lang="en-US" dirty="0"/>
              <a:t>Independent of physical hardware</a:t>
            </a:r>
          </a:p>
          <a:p>
            <a:pPr lvl="1">
              <a:lnSpc>
                <a:spcPct val="85000"/>
              </a:lnSpc>
            </a:pPr>
            <a:r>
              <a:rPr lang="en-US" dirty="0"/>
              <a:t>Enables migration of live, running VMs (freeze, suspend,…)</a:t>
            </a:r>
          </a:p>
          <a:p>
            <a:pPr>
              <a:lnSpc>
                <a:spcPct val="85000"/>
              </a:lnSpc>
            </a:pPr>
            <a:r>
              <a:rPr lang="en-US" dirty="0" smtClean="0"/>
              <a:t>Interposition</a:t>
            </a:r>
            <a:endParaRPr lang="en-US" dirty="0"/>
          </a:p>
          <a:p>
            <a:pPr lvl="1">
              <a:lnSpc>
                <a:spcPct val="85000"/>
              </a:lnSpc>
            </a:pPr>
            <a:r>
              <a:rPr lang="en-US" dirty="0"/>
              <a:t>Transformations on instructions, memory, I/O</a:t>
            </a:r>
          </a:p>
          <a:p>
            <a:pPr lvl="1">
              <a:lnSpc>
                <a:spcPct val="85000"/>
              </a:lnSpc>
            </a:pPr>
            <a:r>
              <a:rPr lang="en-US" dirty="0"/>
              <a:t>Enables transparent resource </a:t>
            </a:r>
            <a:r>
              <a:rPr lang="en-US" dirty="0" err="1"/>
              <a:t>overcommitment</a:t>
            </a:r>
            <a:r>
              <a:rPr lang="en-US" dirty="0"/>
              <a:t>,</a:t>
            </a:r>
            <a:br>
              <a:rPr lang="en-US" dirty="0"/>
            </a:br>
            <a:r>
              <a:rPr lang="en-US" dirty="0"/>
              <a:t>encryption, compression, replication …</a:t>
            </a:r>
          </a:p>
          <a:p>
            <a:pPr>
              <a:lnSpc>
                <a:spcPct val="85000"/>
              </a:lnSpc>
            </a:pPr>
            <a:endParaRPr lang="en-US" dirty="0"/>
          </a:p>
        </p:txBody>
      </p:sp>
      <p:sp>
        <p:nvSpPr>
          <p:cNvPr id="4" name="Title 3"/>
          <p:cNvSpPr>
            <a:spLocks noGrp="1"/>
          </p:cNvSpPr>
          <p:nvPr>
            <p:ph type="title"/>
          </p:nvPr>
        </p:nvSpPr>
        <p:spPr/>
        <p:txBody>
          <a:bodyPr/>
          <a:lstStyle/>
          <a:p>
            <a:r>
              <a:rPr lang="en-US" dirty="0"/>
              <a:t>Virtualization Properties, Features</a:t>
            </a:r>
          </a:p>
        </p:txBody>
      </p:sp>
      <p:sp>
        <p:nvSpPr>
          <p:cNvPr id="5" name="Slide Number Placeholder 4"/>
          <p:cNvSpPr>
            <a:spLocks noGrp="1"/>
          </p:cNvSpPr>
          <p:nvPr>
            <p:ph type="sldNum" sz="quarter" idx="12"/>
          </p:nvPr>
        </p:nvSpPr>
        <p:spPr/>
        <p:txBody>
          <a:bodyPr/>
          <a:lstStyle/>
          <a:p>
            <a:pPr>
              <a:defRPr/>
            </a:pPr>
            <a:fld id="{729111C5-E04E-4942-8174-12BB645D56A6}" type="slidenum">
              <a:rPr lang="en-US" smtClean="0"/>
              <a:pPr>
                <a:defRPr/>
              </a:pPr>
              <a:t>52</a:t>
            </a:fld>
            <a:endParaRPr lang="en-US"/>
          </a:p>
        </p:txBody>
      </p:sp>
    </p:spTree>
    <p:extLst>
      <p:ext uri="{BB962C8B-B14F-4D97-AF65-F5344CB8AC3E}">
        <p14:creationId xmlns:p14="http://schemas.microsoft.com/office/powerpoint/2010/main" val="112930249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half" idx="1"/>
          </p:nvPr>
        </p:nvSpPr>
        <p:spPr/>
        <p:txBody>
          <a:bodyPr>
            <a:normAutofit/>
          </a:bodyPr>
          <a:lstStyle/>
          <a:p>
            <a:pPr marL="0" indent="0">
              <a:buNone/>
            </a:pPr>
            <a:r>
              <a:rPr lang="en-US" dirty="0"/>
              <a:t>Process </a:t>
            </a:r>
            <a:r>
              <a:rPr lang="en-US" dirty="0" smtClean="0"/>
              <a:t>Virtualization</a:t>
            </a:r>
            <a:endParaRPr lang="en-US" dirty="0"/>
          </a:p>
          <a:p>
            <a:r>
              <a:rPr lang="en-US" sz="2400" dirty="0"/>
              <a:t>Language-level   </a:t>
            </a:r>
            <a:r>
              <a:rPr lang="en-US" sz="2400" dirty="0">
                <a:solidFill>
                  <a:schemeClr val="tx1">
                    <a:lumMod val="50000"/>
                    <a:lumOff val="50000"/>
                  </a:schemeClr>
                </a:solidFill>
              </a:rPr>
              <a:t>Java, .NET, Smalltalk</a:t>
            </a:r>
          </a:p>
          <a:p>
            <a:r>
              <a:rPr lang="en-US" sz="2400" dirty="0"/>
              <a:t>OS-level  </a:t>
            </a:r>
            <a:r>
              <a:rPr lang="en-US" sz="2400" dirty="0">
                <a:solidFill>
                  <a:schemeClr val="tx1">
                    <a:lumMod val="50000"/>
                    <a:lumOff val="50000"/>
                  </a:schemeClr>
                </a:solidFill>
              </a:rPr>
              <a:t>processes, Solaris Zones, BSD Jails, Docker Containers</a:t>
            </a:r>
          </a:p>
          <a:p>
            <a:r>
              <a:rPr lang="en-US" sz="2400" dirty="0"/>
              <a:t>Cross-ISA emulation  </a:t>
            </a:r>
            <a:r>
              <a:rPr lang="en-US" sz="2400" dirty="0">
                <a:solidFill>
                  <a:schemeClr val="tx1">
                    <a:lumMod val="50000"/>
                    <a:lumOff val="50000"/>
                  </a:schemeClr>
                </a:solidFill>
              </a:rPr>
              <a:t>Apple 68K-PPC-x86</a:t>
            </a:r>
          </a:p>
          <a:p>
            <a:endParaRPr lang="en-US" sz="2800" dirty="0"/>
          </a:p>
        </p:txBody>
      </p:sp>
      <p:sp>
        <p:nvSpPr>
          <p:cNvPr id="6" name="Content Placeholder 5"/>
          <p:cNvSpPr>
            <a:spLocks noGrp="1"/>
          </p:cNvSpPr>
          <p:nvPr>
            <p:ph sz="half" idx="2"/>
          </p:nvPr>
        </p:nvSpPr>
        <p:spPr/>
        <p:txBody>
          <a:bodyPr/>
          <a:lstStyle/>
          <a:p>
            <a:pPr marL="0" indent="0">
              <a:buNone/>
            </a:pPr>
            <a:r>
              <a:rPr lang="en-US" dirty="0"/>
              <a:t>System </a:t>
            </a:r>
            <a:r>
              <a:rPr lang="en-US" dirty="0" smtClean="0"/>
              <a:t>Virtualization</a:t>
            </a:r>
            <a:endParaRPr lang="en-US" dirty="0"/>
          </a:p>
          <a:p>
            <a:r>
              <a:rPr lang="en-US" sz="2400" dirty="0">
                <a:solidFill>
                  <a:schemeClr val="tx1">
                    <a:lumMod val="50000"/>
                    <a:lumOff val="50000"/>
                  </a:schemeClr>
                </a:solidFill>
              </a:rPr>
              <a:t>VMware Workstation, Microsoft VPC, Parallels</a:t>
            </a:r>
          </a:p>
          <a:p>
            <a:r>
              <a:rPr lang="en-US" sz="2400" dirty="0">
                <a:solidFill>
                  <a:schemeClr val="tx1">
                    <a:lumMod val="50000"/>
                    <a:lumOff val="50000"/>
                  </a:schemeClr>
                </a:solidFill>
              </a:rPr>
              <a:t>VMware ESX, Xen, Microsoft </a:t>
            </a:r>
            <a:r>
              <a:rPr lang="en-US" sz="2400" dirty="0" smtClean="0">
                <a:solidFill>
                  <a:schemeClr val="tx1">
                    <a:lumMod val="50000"/>
                    <a:lumOff val="50000"/>
                  </a:schemeClr>
                </a:solidFill>
              </a:rPr>
              <a:t>Hyper-V</a:t>
            </a:r>
            <a:endParaRPr lang="en-US" sz="2400" dirty="0">
              <a:solidFill>
                <a:schemeClr val="tx1">
                  <a:lumMod val="50000"/>
                  <a:lumOff val="50000"/>
                </a:schemeClr>
              </a:solidFill>
            </a:endParaRPr>
          </a:p>
        </p:txBody>
      </p:sp>
      <p:sp>
        <p:nvSpPr>
          <p:cNvPr id="4" name="Title 3"/>
          <p:cNvSpPr>
            <a:spLocks noGrp="1"/>
          </p:cNvSpPr>
          <p:nvPr>
            <p:ph type="title"/>
          </p:nvPr>
        </p:nvSpPr>
        <p:spPr/>
        <p:txBody>
          <a:bodyPr/>
          <a:lstStyle/>
          <a:p>
            <a:r>
              <a:rPr lang="en-US" dirty="0"/>
              <a:t>Types of Virtualization</a:t>
            </a:r>
          </a:p>
        </p:txBody>
      </p:sp>
      <p:pic>
        <p:nvPicPr>
          <p:cNvPr id="7" name="Picture 3"/>
          <p:cNvPicPr>
            <a:picLocks noChangeAspect="1"/>
          </p:cNvPicPr>
          <p:nvPr/>
        </p:nvPicPr>
        <p:blipFill>
          <a:blip r:embed="rId3">
            <a:extLst>
              <a:ext uri="{28A0092B-C50C-407E-A947-70E740481C1C}">
                <a14:useLocalDpi xmlns:a14="http://schemas.microsoft.com/office/drawing/2010/main" val="0"/>
              </a:ext>
            </a:extLst>
          </a:blip>
          <a:srcRect b="51723"/>
          <a:stretch>
            <a:fillRect/>
          </a:stretch>
        </p:blipFill>
        <p:spPr bwMode="auto">
          <a:xfrm>
            <a:off x="180294" y="4366580"/>
            <a:ext cx="4290636"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p:cNvPicPr>
            <a:picLocks noChangeAspect="1"/>
          </p:cNvPicPr>
          <p:nvPr/>
        </p:nvPicPr>
        <p:blipFill>
          <a:blip r:embed="rId3">
            <a:extLst>
              <a:ext uri="{28A0092B-C50C-407E-A947-70E740481C1C}">
                <a14:useLocalDpi xmlns:a14="http://schemas.microsoft.com/office/drawing/2010/main" val="0"/>
              </a:ext>
            </a:extLst>
          </a:blip>
          <a:srcRect t="45976"/>
          <a:stretch>
            <a:fillRect/>
          </a:stretch>
        </p:blipFill>
        <p:spPr bwMode="auto">
          <a:xfrm>
            <a:off x="4632068" y="4247310"/>
            <a:ext cx="4295826" cy="221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pPr>
              <a:defRPr/>
            </a:pPr>
            <a:fld id="{6E200562-6296-9E41-94C7-4DAE5BF4E447}" type="slidenum">
              <a:rPr lang="en-US" smtClean="0"/>
              <a:pPr>
                <a:defRPr/>
              </a:pPr>
              <a:t>53</a:t>
            </a:fld>
            <a:endParaRPr lang="en-US"/>
          </a:p>
        </p:txBody>
      </p:sp>
    </p:spTree>
    <p:extLst>
      <p:ext uri="{BB962C8B-B14F-4D97-AF65-F5344CB8AC3E}">
        <p14:creationId xmlns:p14="http://schemas.microsoft.com/office/powerpoint/2010/main" val="128834980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pPr>
              <a:lnSpc>
                <a:spcPct val="90000"/>
              </a:lnSpc>
            </a:pPr>
            <a:r>
              <a:rPr lang="en-US" dirty="0"/>
              <a:t>not-really-virtualization but using same techniques, providing similar features</a:t>
            </a:r>
          </a:p>
          <a:p>
            <a:pPr lvl="1">
              <a:lnSpc>
                <a:spcPct val="90000"/>
              </a:lnSpc>
            </a:pPr>
            <a:r>
              <a:rPr lang="en-US" dirty="0"/>
              <a:t>Programming language is designed to run within custom-built virtualized environment (e.g. Oracle JVM)</a:t>
            </a:r>
          </a:p>
          <a:p>
            <a:pPr>
              <a:lnSpc>
                <a:spcPct val="90000"/>
              </a:lnSpc>
            </a:pPr>
            <a:r>
              <a:rPr lang="en-US" dirty="0"/>
              <a:t>Virtualization is defined as providing APIs that define a set of features made available to a language and programs written in that language to provide an improved execution environment</a:t>
            </a:r>
          </a:p>
          <a:p>
            <a:pPr lvl="1">
              <a:lnSpc>
                <a:spcPct val="90000"/>
              </a:lnSpc>
            </a:pPr>
            <a:r>
              <a:rPr lang="en-US" dirty="0"/>
              <a:t>JVM compiled to run on many systems</a:t>
            </a:r>
          </a:p>
          <a:p>
            <a:pPr lvl="1">
              <a:lnSpc>
                <a:spcPct val="90000"/>
              </a:lnSpc>
            </a:pPr>
            <a:r>
              <a:rPr lang="en-US" dirty="0"/>
              <a:t>Programs written in Java run in the JVM no matter the underlying system</a:t>
            </a:r>
          </a:p>
          <a:p>
            <a:pPr lvl="1">
              <a:lnSpc>
                <a:spcPct val="90000"/>
              </a:lnSpc>
            </a:pPr>
            <a:r>
              <a:rPr lang="en-US" dirty="0"/>
              <a:t>Similar to </a:t>
            </a:r>
            <a:r>
              <a:rPr lang="en-US" b="1" dirty="0"/>
              <a:t>interpreted </a:t>
            </a:r>
            <a:r>
              <a:rPr lang="en-US" b="1" dirty="0" smtClean="0"/>
              <a:t>languages</a:t>
            </a:r>
            <a:endParaRPr lang="en-US" b="1" dirty="0"/>
          </a:p>
        </p:txBody>
      </p:sp>
      <p:sp>
        <p:nvSpPr>
          <p:cNvPr id="6" name="Title 5"/>
          <p:cNvSpPr>
            <a:spLocks noGrp="1"/>
          </p:cNvSpPr>
          <p:nvPr>
            <p:ph type="title"/>
          </p:nvPr>
        </p:nvSpPr>
        <p:spPr/>
        <p:txBody>
          <a:bodyPr/>
          <a:lstStyle/>
          <a:p>
            <a:r>
              <a:rPr lang="en-US" dirty="0"/>
              <a:t>Language Level Virtualization</a:t>
            </a:r>
          </a:p>
        </p:txBody>
      </p:sp>
      <p:sp>
        <p:nvSpPr>
          <p:cNvPr id="2" name="Slide Number Placeholder 1"/>
          <p:cNvSpPr>
            <a:spLocks noGrp="1"/>
          </p:cNvSpPr>
          <p:nvPr>
            <p:ph type="sldNum" sz="quarter" idx="12"/>
          </p:nvPr>
        </p:nvSpPr>
        <p:spPr/>
        <p:txBody>
          <a:bodyPr/>
          <a:lstStyle/>
          <a:p>
            <a:pPr>
              <a:defRPr/>
            </a:pPr>
            <a:fld id="{729111C5-E04E-4942-8174-12BB645D56A6}" type="slidenum">
              <a:rPr lang="en-US" smtClean="0"/>
              <a:pPr>
                <a:defRPr/>
              </a:pPr>
              <a:t>54</a:t>
            </a:fld>
            <a:endParaRPr lang="en-US"/>
          </a:p>
        </p:txBody>
      </p:sp>
    </p:spTree>
    <p:extLst>
      <p:ext uri="{BB962C8B-B14F-4D97-AF65-F5344CB8AC3E}">
        <p14:creationId xmlns:p14="http://schemas.microsoft.com/office/powerpoint/2010/main" val="495060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pPr>
              <a:lnSpc>
                <a:spcPct val="90000"/>
              </a:lnSpc>
            </a:pPr>
            <a:r>
              <a:rPr lang="en-US" sz="2400" dirty="0"/>
              <a:t>Another (older) way for running one OS on a different OS</a:t>
            </a:r>
          </a:p>
          <a:p>
            <a:pPr lvl="1">
              <a:lnSpc>
                <a:spcPct val="90000"/>
              </a:lnSpc>
            </a:pPr>
            <a:r>
              <a:rPr lang="en-US" sz="2200" dirty="0"/>
              <a:t>Virtualization requires underlying CPU to be same as guest was compiled for while Emulation allows guest to run on different CPU</a:t>
            </a:r>
          </a:p>
          <a:p>
            <a:pPr>
              <a:lnSpc>
                <a:spcPct val="90000"/>
              </a:lnSpc>
            </a:pPr>
            <a:r>
              <a:rPr lang="en-US" sz="2400" dirty="0"/>
              <a:t>Need to translate all guest instructions from guest CPU to native CPU</a:t>
            </a:r>
          </a:p>
          <a:p>
            <a:pPr lvl="1">
              <a:lnSpc>
                <a:spcPct val="90000"/>
              </a:lnSpc>
            </a:pPr>
            <a:r>
              <a:rPr lang="en-US" sz="2200" dirty="0"/>
              <a:t>Emulation, not virtualization</a:t>
            </a:r>
          </a:p>
          <a:p>
            <a:pPr>
              <a:lnSpc>
                <a:spcPct val="90000"/>
              </a:lnSpc>
            </a:pPr>
            <a:r>
              <a:rPr lang="en-US" sz="2400" dirty="0"/>
              <a:t>Useful when host and guest have </a:t>
            </a:r>
            <a:r>
              <a:rPr lang="en-US" sz="2400" dirty="0" smtClean="0"/>
              <a:t>different </a:t>
            </a:r>
            <a:r>
              <a:rPr lang="en-US" sz="2400" dirty="0"/>
              <a:t>processor architectures</a:t>
            </a:r>
          </a:p>
          <a:p>
            <a:pPr lvl="1">
              <a:lnSpc>
                <a:spcPct val="90000"/>
              </a:lnSpc>
            </a:pPr>
            <a:r>
              <a:rPr lang="en-US" sz="2200" dirty="0"/>
              <a:t>Company replacing outdated servers with new servers containing different CPU architecture, but still want to run old applications</a:t>
            </a:r>
          </a:p>
          <a:p>
            <a:pPr>
              <a:lnSpc>
                <a:spcPct val="90000"/>
              </a:lnSpc>
            </a:pPr>
            <a:r>
              <a:rPr lang="en-US" sz="2400" dirty="0"/>
              <a:t>Performance challenge – </a:t>
            </a:r>
            <a:r>
              <a:rPr lang="en-US" sz="2400" dirty="0" smtClean="0"/>
              <a:t>orders </a:t>
            </a:r>
            <a:r>
              <a:rPr lang="en-US" sz="2400" dirty="0"/>
              <a:t>of magnitude slower than </a:t>
            </a:r>
            <a:r>
              <a:rPr lang="en-US" sz="2400" dirty="0" smtClean="0"/>
              <a:t>native code</a:t>
            </a:r>
          </a:p>
          <a:p>
            <a:pPr lvl="1">
              <a:lnSpc>
                <a:spcPct val="90000"/>
              </a:lnSpc>
            </a:pPr>
            <a:r>
              <a:rPr lang="en-US" sz="2200" dirty="0" smtClean="0"/>
              <a:t>New machines faster than older machines so can reduce slowdown</a:t>
            </a:r>
          </a:p>
          <a:p>
            <a:pPr>
              <a:lnSpc>
                <a:spcPct val="90000"/>
              </a:lnSpc>
            </a:pPr>
            <a:r>
              <a:rPr lang="en-US" sz="2400" dirty="0" smtClean="0"/>
              <a:t>Where </a:t>
            </a:r>
            <a:r>
              <a:rPr lang="en-US" sz="2400" dirty="0"/>
              <a:t>do you think it is used still</a:t>
            </a:r>
            <a:r>
              <a:rPr lang="en-US" sz="2400" dirty="0" smtClean="0"/>
              <a:t>?</a:t>
            </a:r>
            <a:endParaRPr lang="en-US" sz="2400" dirty="0"/>
          </a:p>
          <a:p>
            <a:pPr lvl="1">
              <a:lnSpc>
                <a:spcPct val="90000"/>
              </a:lnSpc>
            </a:pPr>
            <a:r>
              <a:rPr lang="en-US" sz="2200" dirty="0"/>
              <a:t>Very popular – especially in gaming </a:t>
            </a:r>
            <a:r>
              <a:rPr lang="en-US" sz="2200" dirty="0" smtClean="0"/>
              <a:t>to emulate old consoles</a:t>
            </a:r>
            <a:endParaRPr lang="en-US" sz="2200" dirty="0"/>
          </a:p>
        </p:txBody>
      </p:sp>
      <p:sp>
        <p:nvSpPr>
          <p:cNvPr id="4" name="Title 3"/>
          <p:cNvSpPr>
            <a:spLocks noGrp="1"/>
          </p:cNvSpPr>
          <p:nvPr>
            <p:ph type="title"/>
          </p:nvPr>
        </p:nvSpPr>
        <p:spPr/>
        <p:txBody>
          <a:bodyPr/>
          <a:lstStyle/>
          <a:p>
            <a:r>
              <a:rPr lang="en-US" dirty="0"/>
              <a:t>Types of VMs – Emulation</a:t>
            </a:r>
          </a:p>
        </p:txBody>
      </p:sp>
      <p:sp>
        <p:nvSpPr>
          <p:cNvPr id="5" name="Slide Number Placeholder 4"/>
          <p:cNvSpPr>
            <a:spLocks noGrp="1"/>
          </p:cNvSpPr>
          <p:nvPr>
            <p:ph type="sldNum" sz="quarter" idx="12"/>
          </p:nvPr>
        </p:nvSpPr>
        <p:spPr/>
        <p:txBody>
          <a:bodyPr/>
          <a:lstStyle/>
          <a:p>
            <a:pPr>
              <a:defRPr/>
            </a:pPr>
            <a:fld id="{729111C5-E04E-4942-8174-12BB645D56A6}" type="slidenum">
              <a:rPr lang="en-US" smtClean="0"/>
              <a:pPr>
                <a:defRPr/>
              </a:pPr>
              <a:t>55</a:t>
            </a:fld>
            <a:endParaRPr lang="en-US"/>
          </a:p>
        </p:txBody>
      </p:sp>
    </p:spTree>
    <p:extLst>
      <p:ext uri="{BB962C8B-B14F-4D97-AF65-F5344CB8AC3E}">
        <p14:creationId xmlns:p14="http://schemas.microsoft.com/office/powerpoint/2010/main" val="1136780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a:t>Some goals of virtualization are segregation of apps, performance and resource management, easy start, stop, move, and management of them</a:t>
            </a:r>
          </a:p>
          <a:p>
            <a:r>
              <a:rPr lang="en-US" dirty="0"/>
              <a:t>Can do those things without full-fledged virtualization</a:t>
            </a:r>
          </a:p>
          <a:p>
            <a:pPr lvl="1"/>
            <a:r>
              <a:rPr lang="en-US" sz="2200" dirty="0"/>
              <a:t>If applications compiled for the host operating system, don’t need full virtualization to meet these goals</a:t>
            </a:r>
          </a:p>
          <a:p>
            <a:r>
              <a:rPr lang="en-US" b="1" dirty="0" smtClean="0"/>
              <a:t>Containers </a:t>
            </a:r>
            <a:r>
              <a:rPr lang="en-US" b="1" dirty="0"/>
              <a:t>/ zones</a:t>
            </a:r>
            <a:r>
              <a:rPr lang="en-US" dirty="0"/>
              <a:t> for example create virtual layer between OS and apps</a:t>
            </a:r>
          </a:p>
          <a:p>
            <a:pPr lvl="1"/>
            <a:r>
              <a:rPr lang="en-US" sz="2200" dirty="0"/>
              <a:t>Only one kernel running – host OS</a:t>
            </a:r>
          </a:p>
          <a:p>
            <a:pPr lvl="1"/>
            <a:r>
              <a:rPr lang="en-US" sz="2200" dirty="0"/>
              <a:t>OS and devices are virtualized, providing resources within zone with impression that they are only processes on system</a:t>
            </a:r>
          </a:p>
          <a:p>
            <a:pPr lvl="1"/>
            <a:r>
              <a:rPr lang="en-US" sz="2200" dirty="0"/>
              <a:t>Each zone has its own applications; networking stack, addresses, and ports; user accounts, </a:t>
            </a:r>
            <a:r>
              <a:rPr lang="en-US" sz="2200" dirty="0" err="1"/>
              <a:t>etc</a:t>
            </a:r>
            <a:endParaRPr lang="en-US" sz="2200" dirty="0"/>
          </a:p>
          <a:p>
            <a:pPr lvl="1"/>
            <a:r>
              <a:rPr lang="en-US" sz="2200" dirty="0"/>
              <a:t>CPU and memory resources divided between zones</a:t>
            </a:r>
          </a:p>
          <a:p>
            <a:pPr lvl="2"/>
            <a:r>
              <a:rPr lang="en-US" sz="2200" dirty="0"/>
              <a:t>Zone can have its own scheduler to use those resources</a:t>
            </a:r>
          </a:p>
          <a:p>
            <a:endParaRPr lang="en-US" dirty="0"/>
          </a:p>
          <a:p>
            <a:endParaRPr lang="en-US" dirty="0"/>
          </a:p>
          <a:p>
            <a:endParaRPr lang="en-US" dirty="0"/>
          </a:p>
          <a:p>
            <a:endParaRPr lang="en-US" dirty="0"/>
          </a:p>
        </p:txBody>
      </p:sp>
      <p:sp>
        <p:nvSpPr>
          <p:cNvPr id="4" name="Title 3"/>
          <p:cNvSpPr>
            <a:spLocks noGrp="1"/>
          </p:cNvSpPr>
          <p:nvPr>
            <p:ph type="title"/>
          </p:nvPr>
        </p:nvSpPr>
        <p:spPr/>
        <p:txBody>
          <a:bodyPr/>
          <a:lstStyle/>
          <a:p>
            <a:r>
              <a:rPr lang="en-US" dirty="0"/>
              <a:t>VMs – Application Containers</a:t>
            </a:r>
          </a:p>
        </p:txBody>
      </p:sp>
      <p:sp>
        <p:nvSpPr>
          <p:cNvPr id="5" name="Slide Number Placeholder 4"/>
          <p:cNvSpPr>
            <a:spLocks noGrp="1"/>
          </p:cNvSpPr>
          <p:nvPr>
            <p:ph type="sldNum" sz="quarter" idx="12"/>
          </p:nvPr>
        </p:nvSpPr>
        <p:spPr/>
        <p:txBody>
          <a:bodyPr/>
          <a:lstStyle/>
          <a:p>
            <a:pPr>
              <a:defRPr/>
            </a:pPr>
            <a:fld id="{729111C5-E04E-4942-8174-12BB645D56A6}" type="slidenum">
              <a:rPr lang="en-US" smtClean="0"/>
              <a:pPr>
                <a:defRPr/>
              </a:pPr>
              <a:t>56</a:t>
            </a:fld>
            <a:endParaRPr lang="en-US"/>
          </a:p>
        </p:txBody>
      </p:sp>
    </p:spTree>
    <p:extLst>
      <p:ext uri="{BB962C8B-B14F-4D97-AF65-F5344CB8AC3E}">
        <p14:creationId xmlns:p14="http://schemas.microsoft.com/office/powerpoint/2010/main" val="184984389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r>
              <a:rPr lang="en-US" dirty="0" smtClean="0"/>
              <a:t>Native/Bare </a:t>
            </a:r>
            <a:r>
              <a:rPr lang="en-US" dirty="0"/>
              <a:t>metal (Type 1)</a:t>
            </a:r>
          </a:p>
          <a:p>
            <a:pPr lvl="1"/>
            <a:r>
              <a:rPr lang="en-US" dirty="0"/>
              <a:t>Higher performance</a:t>
            </a:r>
          </a:p>
          <a:p>
            <a:pPr lvl="1"/>
            <a:r>
              <a:rPr lang="en-US" dirty="0"/>
              <a:t>ESX, Xen, </a:t>
            </a:r>
            <a:r>
              <a:rPr lang="en-US" dirty="0" err="1"/>
              <a:t>HyperV</a:t>
            </a:r>
            <a:endParaRPr lang="en-US" dirty="0"/>
          </a:p>
          <a:p>
            <a:endParaRPr lang="en-US" dirty="0"/>
          </a:p>
          <a:p>
            <a:endParaRPr lang="en-US" dirty="0" smtClean="0"/>
          </a:p>
          <a:p>
            <a:endParaRPr lang="en-US" dirty="0"/>
          </a:p>
          <a:p>
            <a:r>
              <a:rPr lang="en-US" dirty="0"/>
              <a:t>Hosted (Type  2)</a:t>
            </a:r>
          </a:p>
          <a:p>
            <a:pPr lvl="1"/>
            <a:r>
              <a:rPr lang="en-US" dirty="0"/>
              <a:t>Easier to install</a:t>
            </a:r>
          </a:p>
          <a:p>
            <a:pPr lvl="1"/>
            <a:r>
              <a:rPr lang="en-US" dirty="0"/>
              <a:t>Leverage host’s device drivers</a:t>
            </a:r>
          </a:p>
          <a:p>
            <a:pPr lvl="1"/>
            <a:r>
              <a:rPr lang="en-US" dirty="0"/>
              <a:t>VMware Workstation, Parallels</a:t>
            </a:r>
          </a:p>
          <a:p>
            <a:endParaRPr lang="en-US" dirty="0"/>
          </a:p>
        </p:txBody>
      </p:sp>
      <p:sp>
        <p:nvSpPr>
          <p:cNvPr id="4" name="Title 3"/>
          <p:cNvSpPr>
            <a:spLocks noGrp="1"/>
          </p:cNvSpPr>
          <p:nvPr>
            <p:ph type="title"/>
          </p:nvPr>
        </p:nvSpPr>
        <p:spPr/>
        <p:txBody>
          <a:bodyPr/>
          <a:lstStyle/>
          <a:p>
            <a:r>
              <a:rPr lang="en-US" dirty="0"/>
              <a:t>Types of System Virtualization</a:t>
            </a:r>
          </a:p>
        </p:txBody>
      </p:sp>
      <p:pic>
        <p:nvPicPr>
          <p:cNvPr id="5" name="Picture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48759" y="1331338"/>
            <a:ext cx="2444008" cy="2532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29370" y="3889904"/>
            <a:ext cx="2204998" cy="2814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8"/>
          <p:cNvSpPr>
            <a:spLocks noChangeArrowheads="1"/>
          </p:cNvSpPr>
          <p:nvPr/>
        </p:nvSpPr>
        <p:spPr bwMode="auto">
          <a:xfrm>
            <a:off x="439738" y="6550025"/>
            <a:ext cx="77898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Char char="•"/>
              <a:defRPr sz="2800">
                <a:solidFill>
                  <a:schemeClr val="tx1"/>
                </a:solidFill>
                <a:latin typeface="Arial" charset="0"/>
                <a:ea typeface="ＭＳ Ｐゴシック" charset="-128"/>
              </a:defRPr>
            </a:lvl1pPr>
            <a:lvl2pPr marL="742950" indent="-285750">
              <a:spcBef>
                <a:spcPct val="20000"/>
              </a:spcBef>
              <a:buClr>
                <a:schemeClr val="accent2"/>
              </a:buClr>
              <a:buChar char="•"/>
              <a:defRPr sz="2400">
                <a:solidFill>
                  <a:schemeClr val="tx1"/>
                </a:solidFill>
                <a:latin typeface="Arial" charset="0"/>
                <a:ea typeface="ＭＳ Ｐゴシック" charset="-128"/>
              </a:defRPr>
            </a:lvl2pPr>
            <a:lvl3pPr marL="1143000" indent="-228600">
              <a:spcBef>
                <a:spcPct val="20000"/>
              </a:spcBef>
              <a:buClr>
                <a:schemeClr val="accent2"/>
              </a:buClr>
              <a:buChar char="•"/>
              <a:defRPr sz="2400">
                <a:solidFill>
                  <a:schemeClr val="tx1"/>
                </a:solidFill>
                <a:latin typeface="Arial" charset="0"/>
                <a:ea typeface="ＭＳ Ｐゴシック" charset="-128"/>
              </a:defRPr>
            </a:lvl3pPr>
            <a:lvl4pPr marL="1600200" indent="-228600">
              <a:spcBef>
                <a:spcPct val="20000"/>
              </a:spcBef>
              <a:buClr>
                <a:schemeClr val="accent2"/>
              </a:buClr>
              <a:buChar char="•"/>
              <a:defRPr sz="2000">
                <a:solidFill>
                  <a:schemeClr val="tx1"/>
                </a:solidFill>
                <a:latin typeface="Arial" charset="0"/>
                <a:ea typeface="ＭＳ Ｐゴシック" charset="-128"/>
              </a:defRPr>
            </a:lvl4pPr>
            <a:lvl5pPr marL="2057400" indent="-228600">
              <a:spcBef>
                <a:spcPct val="20000"/>
              </a:spcBef>
              <a:buClr>
                <a:schemeClr val="accent2"/>
              </a:buClr>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Arial" charset="0"/>
                <a:ea typeface="ＭＳ Ｐゴシック" charset="-128"/>
              </a:defRPr>
            </a:lvl9pPr>
          </a:lstStyle>
          <a:p>
            <a:pPr algn="l">
              <a:spcBef>
                <a:spcPct val="0"/>
              </a:spcBef>
              <a:buClrTx/>
              <a:buFontTx/>
              <a:buNone/>
            </a:pPr>
            <a:r>
              <a:rPr lang="en-US" altLang="en-US" sz="1400" b="0" dirty="0">
                <a:latin typeface="+mn-lt"/>
              </a:rPr>
              <a:t>Attribution: http://</a:t>
            </a:r>
            <a:r>
              <a:rPr lang="en-US" altLang="en-US" sz="1400" b="0" dirty="0" err="1">
                <a:latin typeface="+mn-lt"/>
              </a:rPr>
              <a:t>itechthoughts.wordpress.com</a:t>
            </a:r>
            <a:r>
              <a:rPr lang="en-US" altLang="en-US" sz="1400" b="0" dirty="0">
                <a:latin typeface="+mn-lt"/>
              </a:rPr>
              <a:t>/tag/full-virtualization/</a:t>
            </a:r>
          </a:p>
        </p:txBody>
      </p:sp>
      <p:sp>
        <p:nvSpPr>
          <p:cNvPr id="8" name="Slide Number Placeholder 7"/>
          <p:cNvSpPr>
            <a:spLocks noGrp="1"/>
          </p:cNvSpPr>
          <p:nvPr>
            <p:ph type="sldNum" sz="quarter" idx="12"/>
          </p:nvPr>
        </p:nvSpPr>
        <p:spPr/>
        <p:txBody>
          <a:bodyPr/>
          <a:lstStyle/>
          <a:p>
            <a:pPr>
              <a:defRPr/>
            </a:pPr>
            <a:fld id="{729111C5-E04E-4942-8174-12BB645D56A6}" type="slidenum">
              <a:rPr lang="en-US" smtClean="0"/>
              <a:pPr>
                <a:defRPr/>
              </a:pPr>
              <a:t>57</a:t>
            </a:fld>
            <a:endParaRPr lang="en-US"/>
          </a:p>
        </p:txBody>
      </p:sp>
    </p:spTree>
    <p:extLst>
      <p:ext uri="{BB962C8B-B14F-4D97-AF65-F5344CB8AC3E}">
        <p14:creationId xmlns:p14="http://schemas.microsoft.com/office/powerpoint/2010/main" val="189964387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half" idx="1"/>
          </p:nvPr>
        </p:nvSpPr>
        <p:spPr/>
        <p:txBody>
          <a:bodyPr/>
          <a:lstStyle/>
          <a:p>
            <a:pPr marL="0" indent="0">
              <a:buNone/>
            </a:pPr>
            <a:r>
              <a:rPr lang="en-US" dirty="0"/>
              <a:t>Full virtualization (e.g. VMWare ESX) </a:t>
            </a:r>
          </a:p>
          <a:p>
            <a:r>
              <a:rPr lang="en-US" dirty="0"/>
              <a:t>Unmodified OS, virtualization is transparent to OS</a:t>
            </a:r>
          </a:p>
          <a:p>
            <a:r>
              <a:rPr lang="en-US" dirty="0"/>
              <a:t>VM looks exactly like a physical machine </a:t>
            </a:r>
          </a:p>
          <a:p>
            <a:endParaRPr lang="en-US" dirty="0"/>
          </a:p>
        </p:txBody>
      </p:sp>
      <p:sp>
        <p:nvSpPr>
          <p:cNvPr id="5" name="Content Placeholder 4"/>
          <p:cNvSpPr>
            <a:spLocks noGrp="1"/>
          </p:cNvSpPr>
          <p:nvPr>
            <p:ph sz="half" idx="2"/>
          </p:nvPr>
        </p:nvSpPr>
        <p:spPr/>
        <p:txBody>
          <a:bodyPr/>
          <a:lstStyle/>
          <a:p>
            <a:pPr marL="0" indent="0">
              <a:buNone/>
            </a:pPr>
            <a:r>
              <a:rPr lang="en-US" dirty="0"/>
              <a:t>Para virtualization (e.g. XEN) </a:t>
            </a:r>
          </a:p>
          <a:p>
            <a:r>
              <a:rPr lang="en-US" dirty="0"/>
              <a:t>OS modified to be virtualized,</a:t>
            </a:r>
          </a:p>
          <a:p>
            <a:r>
              <a:rPr lang="en-US" dirty="0"/>
              <a:t>Better performance at cost of transparency </a:t>
            </a:r>
          </a:p>
          <a:p>
            <a:endParaRPr lang="en-US" dirty="0"/>
          </a:p>
        </p:txBody>
      </p:sp>
      <p:sp>
        <p:nvSpPr>
          <p:cNvPr id="4" name="Title 3"/>
          <p:cNvSpPr>
            <a:spLocks noGrp="1"/>
          </p:cNvSpPr>
          <p:nvPr>
            <p:ph type="title"/>
          </p:nvPr>
        </p:nvSpPr>
        <p:spPr/>
        <p:txBody>
          <a:bodyPr/>
          <a:lstStyle/>
          <a:p>
            <a:r>
              <a:rPr lang="en-US" dirty="0"/>
              <a:t>Types of Virtualization</a:t>
            </a:r>
          </a:p>
        </p:txBody>
      </p:sp>
      <p:pic>
        <p:nvPicPr>
          <p:cNvPr id="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6380" y="3968682"/>
            <a:ext cx="3518464" cy="2584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06755" y="3647820"/>
            <a:ext cx="3746452" cy="2778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5"/>
          <p:cNvSpPr>
            <a:spLocks noChangeArrowheads="1"/>
          </p:cNvSpPr>
          <p:nvPr/>
        </p:nvSpPr>
        <p:spPr bwMode="auto">
          <a:xfrm>
            <a:off x="381000" y="6550025"/>
            <a:ext cx="73326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Char char="•"/>
              <a:defRPr sz="2800">
                <a:solidFill>
                  <a:schemeClr val="tx1"/>
                </a:solidFill>
                <a:latin typeface="Arial" charset="0"/>
                <a:ea typeface="ＭＳ Ｐゴシック" charset="-128"/>
              </a:defRPr>
            </a:lvl1pPr>
            <a:lvl2pPr marL="742950" indent="-285750">
              <a:spcBef>
                <a:spcPct val="20000"/>
              </a:spcBef>
              <a:buClr>
                <a:schemeClr val="accent2"/>
              </a:buClr>
              <a:buChar char="•"/>
              <a:defRPr sz="2400">
                <a:solidFill>
                  <a:schemeClr val="tx1"/>
                </a:solidFill>
                <a:latin typeface="Arial" charset="0"/>
                <a:ea typeface="ＭＳ Ｐゴシック" charset="-128"/>
              </a:defRPr>
            </a:lvl2pPr>
            <a:lvl3pPr marL="1143000" indent="-228600">
              <a:spcBef>
                <a:spcPct val="20000"/>
              </a:spcBef>
              <a:buClr>
                <a:schemeClr val="accent2"/>
              </a:buClr>
              <a:buChar char="•"/>
              <a:defRPr sz="2400">
                <a:solidFill>
                  <a:schemeClr val="tx1"/>
                </a:solidFill>
                <a:latin typeface="Arial" charset="0"/>
                <a:ea typeface="ＭＳ Ｐゴシック" charset="-128"/>
              </a:defRPr>
            </a:lvl3pPr>
            <a:lvl4pPr marL="1600200" indent="-228600">
              <a:spcBef>
                <a:spcPct val="20000"/>
              </a:spcBef>
              <a:buClr>
                <a:schemeClr val="accent2"/>
              </a:buClr>
              <a:buChar char="•"/>
              <a:defRPr sz="2000">
                <a:solidFill>
                  <a:schemeClr val="tx1"/>
                </a:solidFill>
                <a:latin typeface="Arial" charset="0"/>
                <a:ea typeface="ＭＳ Ｐゴシック" charset="-128"/>
              </a:defRPr>
            </a:lvl4pPr>
            <a:lvl5pPr marL="2057400" indent="-228600">
              <a:spcBef>
                <a:spcPct val="20000"/>
              </a:spcBef>
              <a:buClr>
                <a:schemeClr val="accent2"/>
              </a:buClr>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Arial" charset="0"/>
                <a:ea typeface="ＭＳ Ｐゴシック" charset="-128"/>
              </a:defRPr>
            </a:lvl9pPr>
          </a:lstStyle>
          <a:p>
            <a:pPr algn="l">
              <a:spcBef>
                <a:spcPct val="0"/>
              </a:spcBef>
              <a:buClrTx/>
              <a:buFontTx/>
              <a:buNone/>
            </a:pPr>
            <a:r>
              <a:rPr lang="en-US" altLang="en-US" sz="1400" b="0" dirty="0">
                <a:solidFill>
                  <a:srgbClr val="333333"/>
                </a:solidFill>
                <a:latin typeface="+mn-lt"/>
              </a:rPr>
              <a:t>Attribution http://</a:t>
            </a:r>
            <a:r>
              <a:rPr lang="en-US" altLang="en-US" sz="1400" b="0" dirty="0" err="1">
                <a:solidFill>
                  <a:srgbClr val="333333"/>
                </a:solidFill>
                <a:latin typeface="+mn-lt"/>
              </a:rPr>
              <a:t>forums.techarena.in</a:t>
            </a:r>
            <a:r>
              <a:rPr lang="en-US" altLang="en-US" sz="1400" b="0" dirty="0">
                <a:solidFill>
                  <a:srgbClr val="333333"/>
                </a:solidFill>
                <a:latin typeface="+mn-lt"/>
              </a:rPr>
              <a:t>/guides-tutorials/1104460.htm</a:t>
            </a:r>
          </a:p>
        </p:txBody>
      </p:sp>
      <p:sp>
        <p:nvSpPr>
          <p:cNvPr id="9" name="Slide Number Placeholder 8"/>
          <p:cNvSpPr>
            <a:spLocks noGrp="1"/>
          </p:cNvSpPr>
          <p:nvPr>
            <p:ph type="sldNum" sz="quarter" idx="12"/>
          </p:nvPr>
        </p:nvSpPr>
        <p:spPr/>
        <p:txBody>
          <a:bodyPr/>
          <a:lstStyle/>
          <a:p>
            <a:pPr>
              <a:defRPr/>
            </a:pPr>
            <a:fld id="{6E200562-6296-9E41-94C7-4DAE5BF4E447}" type="slidenum">
              <a:rPr lang="en-US" smtClean="0"/>
              <a:pPr>
                <a:defRPr/>
              </a:pPr>
              <a:t>58</a:t>
            </a:fld>
            <a:endParaRPr lang="en-US"/>
          </a:p>
        </p:txBody>
      </p:sp>
    </p:spTree>
    <p:extLst>
      <p:ext uri="{BB962C8B-B14F-4D97-AF65-F5344CB8AC3E}">
        <p14:creationId xmlns:p14="http://schemas.microsoft.com/office/powerpoint/2010/main" val="67519356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a:bodyPr>
          <a:lstStyle/>
          <a:p>
            <a:pPr>
              <a:lnSpc>
                <a:spcPct val="90000"/>
              </a:lnSpc>
            </a:pPr>
            <a:r>
              <a:rPr lang="en-US" dirty="0"/>
              <a:t>Classic Definition (</a:t>
            </a:r>
            <a:r>
              <a:rPr lang="en-US" dirty="0" err="1"/>
              <a:t>Popek</a:t>
            </a:r>
            <a:r>
              <a:rPr lang="en-US" dirty="0"/>
              <a:t> and Goldberg ’74)</a:t>
            </a:r>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a:p>
            <a:pPr>
              <a:lnSpc>
                <a:spcPct val="90000"/>
              </a:lnSpc>
            </a:pPr>
            <a:r>
              <a:rPr lang="en-US" dirty="0"/>
              <a:t>VMM Properties</a:t>
            </a:r>
          </a:p>
          <a:p>
            <a:pPr lvl="1">
              <a:lnSpc>
                <a:spcPct val="90000"/>
              </a:lnSpc>
            </a:pPr>
            <a:r>
              <a:rPr lang="en-US" sz="2400" b="1" dirty="0"/>
              <a:t>Equivalent execution:</a:t>
            </a:r>
            <a:r>
              <a:rPr lang="en-US" sz="2400" dirty="0"/>
              <a:t> Programs running in the virtualized environment run identically to running </a:t>
            </a:r>
            <a:r>
              <a:rPr lang="en-US" sz="2400" dirty="0" smtClean="0"/>
              <a:t>natively</a:t>
            </a:r>
            <a:endParaRPr lang="en-US" sz="2400" dirty="0"/>
          </a:p>
          <a:p>
            <a:pPr lvl="1">
              <a:lnSpc>
                <a:spcPct val="90000"/>
              </a:lnSpc>
            </a:pPr>
            <a:r>
              <a:rPr lang="en-US" sz="2400" b="1" dirty="0"/>
              <a:t>Performance:</a:t>
            </a:r>
            <a:r>
              <a:rPr lang="en-US" sz="2400" dirty="0"/>
              <a:t> A statistically dominant subset of the instructions must be executed directly on the </a:t>
            </a:r>
            <a:r>
              <a:rPr lang="en-US" sz="2400" dirty="0" smtClean="0"/>
              <a:t>CPU</a:t>
            </a:r>
            <a:endParaRPr lang="en-US" sz="2400" dirty="0"/>
          </a:p>
          <a:p>
            <a:pPr lvl="1">
              <a:lnSpc>
                <a:spcPct val="90000"/>
              </a:lnSpc>
            </a:pPr>
            <a:r>
              <a:rPr lang="en-US" sz="2400" b="1" dirty="0"/>
              <a:t>Safety and isolation: </a:t>
            </a:r>
            <a:r>
              <a:rPr lang="en-US" sz="2400" dirty="0"/>
              <a:t>A VMM most completely control </a:t>
            </a:r>
            <a:r>
              <a:rPr lang="en-US" sz="2400" dirty="0" smtClean="0"/>
              <a:t>access to </a:t>
            </a:r>
            <a:r>
              <a:rPr lang="en-US" sz="2400" dirty="0"/>
              <a:t>system </a:t>
            </a:r>
            <a:r>
              <a:rPr lang="en-US" sz="2400" dirty="0" smtClean="0"/>
              <a:t>resources</a:t>
            </a:r>
            <a:endParaRPr lang="en-US" sz="2400" dirty="0"/>
          </a:p>
        </p:txBody>
      </p:sp>
      <p:sp>
        <p:nvSpPr>
          <p:cNvPr id="6" name="Title 5"/>
          <p:cNvSpPr>
            <a:spLocks noGrp="1"/>
          </p:cNvSpPr>
          <p:nvPr>
            <p:ph type="title"/>
          </p:nvPr>
        </p:nvSpPr>
        <p:spPr/>
        <p:txBody>
          <a:bodyPr/>
          <a:lstStyle/>
          <a:p>
            <a:r>
              <a:rPr lang="en-US" dirty="0"/>
              <a:t>What is a Virtual Machine Monitor?</a:t>
            </a:r>
          </a:p>
        </p:txBody>
      </p:sp>
      <p:grpSp>
        <p:nvGrpSpPr>
          <p:cNvPr id="8" name="Group 21"/>
          <p:cNvGrpSpPr>
            <a:grpSpLocks/>
          </p:cNvGrpSpPr>
          <p:nvPr/>
        </p:nvGrpSpPr>
        <p:grpSpPr bwMode="auto">
          <a:xfrm>
            <a:off x="2975113" y="1842052"/>
            <a:ext cx="5181600" cy="2133600"/>
            <a:chOff x="533400" y="1295400"/>
            <a:chExt cx="5239593" cy="2362200"/>
          </a:xfrm>
        </p:grpSpPr>
        <p:sp>
          <p:nvSpPr>
            <p:cNvPr id="9" name="Rectangle 5"/>
            <p:cNvSpPr>
              <a:spLocks noChangeArrowheads="1"/>
            </p:cNvSpPr>
            <p:nvPr/>
          </p:nvSpPr>
          <p:spPr bwMode="auto">
            <a:xfrm>
              <a:off x="611581" y="2481326"/>
              <a:ext cx="5097982" cy="198574"/>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accent2"/>
                </a:buClr>
                <a:buChar char="•"/>
                <a:defRPr sz="2800">
                  <a:solidFill>
                    <a:schemeClr val="tx1"/>
                  </a:solidFill>
                  <a:latin typeface="Arial" charset="0"/>
                  <a:ea typeface="ＭＳ Ｐゴシック" charset="-128"/>
                </a:defRPr>
              </a:lvl1pPr>
              <a:lvl2pPr marL="742950" indent="-285750">
                <a:spcBef>
                  <a:spcPct val="20000"/>
                </a:spcBef>
                <a:buClr>
                  <a:schemeClr val="accent2"/>
                </a:buClr>
                <a:buChar char="•"/>
                <a:defRPr sz="2400">
                  <a:solidFill>
                    <a:schemeClr val="tx1"/>
                  </a:solidFill>
                  <a:latin typeface="Arial" charset="0"/>
                  <a:ea typeface="ＭＳ Ｐゴシック" charset="-128"/>
                </a:defRPr>
              </a:lvl2pPr>
              <a:lvl3pPr marL="1143000" indent="-228600">
                <a:spcBef>
                  <a:spcPct val="20000"/>
                </a:spcBef>
                <a:buClr>
                  <a:schemeClr val="accent2"/>
                </a:buClr>
                <a:buChar char="•"/>
                <a:defRPr sz="2400">
                  <a:solidFill>
                    <a:schemeClr val="tx1"/>
                  </a:solidFill>
                  <a:latin typeface="Arial" charset="0"/>
                  <a:ea typeface="ＭＳ Ｐゴシック" charset="-128"/>
                </a:defRPr>
              </a:lvl3pPr>
              <a:lvl4pPr marL="1600200" indent="-228600">
                <a:spcBef>
                  <a:spcPct val="20000"/>
                </a:spcBef>
                <a:buClr>
                  <a:schemeClr val="accent2"/>
                </a:buClr>
                <a:buChar char="•"/>
                <a:defRPr sz="2000">
                  <a:solidFill>
                    <a:schemeClr val="tx1"/>
                  </a:solidFill>
                  <a:latin typeface="Arial" charset="0"/>
                  <a:ea typeface="ＭＳ Ｐゴシック" charset="-128"/>
                </a:defRPr>
              </a:lvl4pPr>
              <a:lvl5pPr marL="2057400" indent="-228600">
                <a:spcBef>
                  <a:spcPct val="20000"/>
                </a:spcBef>
                <a:buClr>
                  <a:schemeClr val="accent2"/>
                </a:buClr>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Arial" charset="0"/>
                  <a:ea typeface="ＭＳ Ｐゴシック" charset="-128"/>
                </a:defRPr>
              </a:lvl9pPr>
            </a:lstStyle>
            <a:p>
              <a:pPr>
                <a:spcBef>
                  <a:spcPct val="0"/>
                </a:spcBef>
                <a:buClrTx/>
                <a:buFontTx/>
                <a:buNone/>
              </a:pPr>
              <a:endParaRPr lang="en-US" altLang="en-US" sz="2400"/>
            </a:p>
          </p:txBody>
        </p:sp>
        <p:sp>
          <p:nvSpPr>
            <p:cNvPr id="10" name="Rectangle 6"/>
            <p:cNvSpPr>
              <a:spLocks noChangeArrowheads="1"/>
            </p:cNvSpPr>
            <p:nvPr/>
          </p:nvSpPr>
          <p:spPr bwMode="auto">
            <a:xfrm>
              <a:off x="611581" y="2961213"/>
              <a:ext cx="5097982" cy="198574"/>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accent2"/>
                </a:buClr>
                <a:buChar char="•"/>
                <a:defRPr sz="2800">
                  <a:solidFill>
                    <a:schemeClr val="tx1"/>
                  </a:solidFill>
                  <a:latin typeface="Arial" charset="0"/>
                  <a:ea typeface="ＭＳ Ｐゴシック" charset="-128"/>
                </a:defRPr>
              </a:lvl1pPr>
              <a:lvl2pPr marL="742950" indent="-285750">
                <a:spcBef>
                  <a:spcPct val="20000"/>
                </a:spcBef>
                <a:buClr>
                  <a:schemeClr val="accent2"/>
                </a:buClr>
                <a:buChar char="•"/>
                <a:defRPr sz="2400">
                  <a:solidFill>
                    <a:schemeClr val="tx1"/>
                  </a:solidFill>
                  <a:latin typeface="Arial" charset="0"/>
                  <a:ea typeface="ＭＳ Ｐゴシック" charset="-128"/>
                </a:defRPr>
              </a:lvl2pPr>
              <a:lvl3pPr marL="1143000" indent="-228600">
                <a:spcBef>
                  <a:spcPct val="20000"/>
                </a:spcBef>
                <a:buClr>
                  <a:schemeClr val="accent2"/>
                </a:buClr>
                <a:buChar char="•"/>
                <a:defRPr sz="2400">
                  <a:solidFill>
                    <a:schemeClr val="tx1"/>
                  </a:solidFill>
                  <a:latin typeface="Arial" charset="0"/>
                  <a:ea typeface="ＭＳ Ｐゴシック" charset="-128"/>
                </a:defRPr>
              </a:lvl3pPr>
              <a:lvl4pPr marL="1600200" indent="-228600">
                <a:spcBef>
                  <a:spcPct val="20000"/>
                </a:spcBef>
                <a:buClr>
                  <a:schemeClr val="accent2"/>
                </a:buClr>
                <a:buChar char="•"/>
                <a:defRPr sz="2000">
                  <a:solidFill>
                    <a:schemeClr val="tx1"/>
                  </a:solidFill>
                  <a:latin typeface="Arial" charset="0"/>
                  <a:ea typeface="ＭＳ Ｐゴシック" charset="-128"/>
                </a:defRPr>
              </a:lvl4pPr>
              <a:lvl5pPr marL="2057400" indent="-228600">
                <a:spcBef>
                  <a:spcPct val="20000"/>
                </a:spcBef>
                <a:buClr>
                  <a:schemeClr val="accent2"/>
                </a:buClr>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Arial" charset="0"/>
                  <a:ea typeface="ＭＳ Ｐゴシック" charset="-128"/>
                </a:defRPr>
              </a:lvl9pPr>
            </a:lstStyle>
            <a:p>
              <a:pPr>
                <a:spcBef>
                  <a:spcPct val="0"/>
                </a:spcBef>
                <a:buClrTx/>
                <a:buFontTx/>
                <a:buNone/>
              </a:pPr>
              <a:endParaRPr lang="en-US" altLang="en-US" sz="2400"/>
            </a:p>
          </p:txBody>
        </p:sp>
        <p:sp>
          <p:nvSpPr>
            <p:cNvPr id="11" name="Rectangle 7"/>
            <p:cNvSpPr>
              <a:spLocks noChangeArrowheads="1"/>
            </p:cNvSpPr>
            <p:nvPr/>
          </p:nvSpPr>
          <p:spPr bwMode="auto">
            <a:xfrm>
              <a:off x="611581" y="3201156"/>
              <a:ext cx="5097982" cy="198574"/>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accent2"/>
                </a:buClr>
                <a:buChar char="•"/>
                <a:defRPr sz="2800">
                  <a:solidFill>
                    <a:schemeClr val="tx1"/>
                  </a:solidFill>
                  <a:latin typeface="Arial" charset="0"/>
                  <a:ea typeface="ＭＳ Ｐゴシック" charset="-128"/>
                </a:defRPr>
              </a:lvl1pPr>
              <a:lvl2pPr marL="742950" indent="-285750">
                <a:spcBef>
                  <a:spcPct val="20000"/>
                </a:spcBef>
                <a:buClr>
                  <a:schemeClr val="accent2"/>
                </a:buClr>
                <a:buChar char="•"/>
                <a:defRPr sz="2400">
                  <a:solidFill>
                    <a:schemeClr val="tx1"/>
                  </a:solidFill>
                  <a:latin typeface="Arial" charset="0"/>
                  <a:ea typeface="ＭＳ Ｐゴシック" charset="-128"/>
                </a:defRPr>
              </a:lvl2pPr>
              <a:lvl3pPr marL="1143000" indent="-228600">
                <a:spcBef>
                  <a:spcPct val="20000"/>
                </a:spcBef>
                <a:buClr>
                  <a:schemeClr val="accent2"/>
                </a:buClr>
                <a:buChar char="•"/>
                <a:defRPr sz="2400">
                  <a:solidFill>
                    <a:schemeClr val="tx1"/>
                  </a:solidFill>
                  <a:latin typeface="Arial" charset="0"/>
                  <a:ea typeface="ＭＳ Ｐゴシック" charset="-128"/>
                </a:defRPr>
              </a:lvl3pPr>
              <a:lvl4pPr marL="1600200" indent="-228600">
                <a:spcBef>
                  <a:spcPct val="20000"/>
                </a:spcBef>
                <a:buClr>
                  <a:schemeClr val="accent2"/>
                </a:buClr>
                <a:buChar char="•"/>
                <a:defRPr sz="2000">
                  <a:solidFill>
                    <a:schemeClr val="tx1"/>
                  </a:solidFill>
                  <a:latin typeface="Arial" charset="0"/>
                  <a:ea typeface="ＭＳ Ｐゴシック" charset="-128"/>
                </a:defRPr>
              </a:lvl4pPr>
              <a:lvl5pPr marL="2057400" indent="-228600">
                <a:spcBef>
                  <a:spcPct val="20000"/>
                </a:spcBef>
                <a:buClr>
                  <a:schemeClr val="accent2"/>
                </a:buClr>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Arial" charset="0"/>
                  <a:ea typeface="ＭＳ Ｐゴシック" charset="-128"/>
                </a:defRPr>
              </a:lvl9pPr>
            </a:lstStyle>
            <a:p>
              <a:pPr>
                <a:spcBef>
                  <a:spcPct val="0"/>
                </a:spcBef>
                <a:buClrTx/>
                <a:buFontTx/>
                <a:buNone/>
              </a:pPr>
              <a:endParaRPr lang="en-US" altLang="en-US" sz="2400"/>
            </a:p>
          </p:txBody>
        </p:sp>
        <p:sp>
          <p:nvSpPr>
            <p:cNvPr id="12" name="Rectangle 8"/>
            <p:cNvSpPr>
              <a:spLocks noChangeArrowheads="1"/>
            </p:cNvSpPr>
            <p:nvPr/>
          </p:nvSpPr>
          <p:spPr bwMode="auto">
            <a:xfrm>
              <a:off x="611581" y="3441099"/>
              <a:ext cx="1796685" cy="198574"/>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accent2"/>
                </a:buClr>
                <a:buChar char="•"/>
                <a:defRPr sz="2800">
                  <a:solidFill>
                    <a:schemeClr val="tx1"/>
                  </a:solidFill>
                  <a:latin typeface="Arial" charset="0"/>
                  <a:ea typeface="ＭＳ Ｐゴシック" charset="-128"/>
                </a:defRPr>
              </a:lvl1pPr>
              <a:lvl2pPr marL="742950" indent="-285750">
                <a:spcBef>
                  <a:spcPct val="20000"/>
                </a:spcBef>
                <a:buClr>
                  <a:schemeClr val="accent2"/>
                </a:buClr>
                <a:buChar char="•"/>
                <a:defRPr sz="2400">
                  <a:solidFill>
                    <a:schemeClr val="tx1"/>
                  </a:solidFill>
                  <a:latin typeface="Arial" charset="0"/>
                  <a:ea typeface="ＭＳ Ｐゴシック" charset="-128"/>
                </a:defRPr>
              </a:lvl2pPr>
              <a:lvl3pPr marL="1143000" indent="-228600">
                <a:spcBef>
                  <a:spcPct val="20000"/>
                </a:spcBef>
                <a:buClr>
                  <a:schemeClr val="accent2"/>
                </a:buClr>
                <a:buChar char="•"/>
                <a:defRPr sz="2400">
                  <a:solidFill>
                    <a:schemeClr val="tx1"/>
                  </a:solidFill>
                  <a:latin typeface="Arial" charset="0"/>
                  <a:ea typeface="ＭＳ Ｐゴシック" charset="-128"/>
                </a:defRPr>
              </a:lvl3pPr>
              <a:lvl4pPr marL="1600200" indent="-228600">
                <a:spcBef>
                  <a:spcPct val="20000"/>
                </a:spcBef>
                <a:buClr>
                  <a:schemeClr val="accent2"/>
                </a:buClr>
                <a:buChar char="•"/>
                <a:defRPr sz="2000">
                  <a:solidFill>
                    <a:schemeClr val="tx1"/>
                  </a:solidFill>
                  <a:latin typeface="Arial" charset="0"/>
                  <a:ea typeface="ＭＳ Ｐゴシック" charset="-128"/>
                </a:defRPr>
              </a:lvl4pPr>
              <a:lvl5pPr marL="2057400" indent="-228600">
                <a:spcBef>
                  <a:spcPct val="20000"/>
                </a:spcBef>
                <a:buClr>
                  <a:schemeClr val="accent2"/>
                </a:buClr>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Arial" charset="0"/>
                  <a:ea typeface="ＭＳ Ｐゴシック" charset="-128"/>
                </a:defRPr>
              </a:lvl9pPr>
            </a:lstStyle>
            <a:p>
              <a:pPr>
                <a:spcBef>
                  <a:spcPct val="0"/>
                </a:spcBef>
                <a:buClrTx/>
                <a:buFontTx/>
                <a:buNone/>
              </a:pPr>
              <a:endParaRPr lang="en-US" altLang="en-US" sz="2400"/>
            </a:p>
          </p:txBody>
        </p:sp>
        <p:sp>
          <p:nvSpPr>
            <p:cNvPr id="13" name="Rectangle 9"/>
            <p:cNvSpPr>
              <a:spLocks noChangeArrowheads="1"/>
            </p:cNvSpPr>
            <p:nvPr/>
          </p:nvSpPr>
          <p:spPr bwMode="auto">
            <a:xfrm>
              <a:off x="4134145" y="1307811"/>
              <a:ext cx="1550341" cy="198574"/>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accent2"/>
                </a:buClr>
                <a:buChar char="•"/>
                <a:defRPr sz="2800">
                  <a:solidFill>
                    <a:schemeClr val="tx1"/>
                  </a:solidFill>
                  <a:latin typeface="Arial" charset="0"/>
                  <a:ea typeface="ＭＳ Ｐゴシック" charset="-128"/>
                </a:defRPr>
              </a:lvl1pPr>
              <a:lvl2pPr marL="742950" indent="-285750">
                <a:spcBef>
                  <a:spcPct val="20000"/>
                </a:spcBef>
                <a:buClr>
                  <a:schemeClr val="accent2"/>
                </a:buClr>
                <a:buChar char="•"/>
                <a:defRPr sz="2400">
                  <a:solidFill>
                    <a:schemeClr val="tx1"/>
                  </a:solidFill>
                  <a:latin typeface="Arial" charset="0"/>
                  <a:ea typeface="ＭＳ Ｐゴシック" charset="-128"/>
                </a:defRPr>
              </a:lvl2pPr>
              <a:lvl3pPr marL="1143000" indent="-228600">
                <a:spcBef>
                  <a:spcPct val="20000"/>
                </a:spcBef>
                <a:buClr>
                  <a:schemeClr val="accent2"/>
                </a:buClr>
                <a:buChar char="•"/>
                <a:defRPr sz="2400">
                  <a:solidFill>
                    <a:schemeClr val="tx1"/>
                  </a:solidFill>
                  <a:latin typeface="Arial" charset="0"/>
                  <a:ea typeface="ＭＳ Ｐゴシック" charset="-128"/>
                </a:defRPr>
              </a:lvl3pPr>
              <a:lvl4pPr marL="1600200" indent="-228600">
                <a:spcBef>
                  <a:spcPct val="20000"/>
                </a:spcBef>
                <a:buClr>
                  <a:schemeClr val="accent2"/>
                </a:buClr>
                <a:buChar char="•"/>
                <a:defRPr sz="2000">
                  <a:solidFill>
                    <a:schemeClr val="tx1"/>
                  </a:solidFill>
                  <a:latin typeface="Arial" charset="0"/>
                  <a:ea typeface="ＭＳ Ｐゴシック" charset="-128"/>
                </a:defRPr>
              </a:lvl4pPr>
              <a:lvl5pPr marL="2057400" indent="-228600">
                <a:spcBef>
                  <a:spcPct val="20000"/>
                </a:spcBef>
                <a:buClr>
                  <a:schemeClr val="accent2"/>
                </a:buClr>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Arial" charset="0"/>
                  <a:ea typeface="ＭＳ Ｐゴシック" charset="-128"/>
                </a:defRPr>
              </a:lvl9pPr>
            </a:lstStyle>
            <a:p>
              <a:pPr>
                <a:spcBef>
                  <a:spcPct val="0"/>
                </a:spcBef>
                <a:buClrTx/>
                <a:buFontTx/>
                <a:buNone/>
              </a:pPr>
              <a:endParaRPr lang="en-US" altLang="en-US" sz="2400"/>
            </a:p>
          </p:txBody>
        </p:sp>
        <p:sp>
          <p:nvSpPr>
            <p:cNvPr id="14" name="Rectangle 10"/>
            <p:cNvSpPr>
              <a:spLocks noChangeArrowheads="1"/>
            </p:cNvSpPr>
            <p:nvPr/>
          </p:nvSpPr>
          <p:spPr bwMode="auto">
            <a:xfrm>
              <a:off x="611581" y="1539480"/>
              <a:ext cx="3354402" cy="198574"/>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accent2"/>
                </a:buClr>
                <a:buChar char="•"/>
                <a:defRPr sz="2800">
                  <a:solidFill>
                    <a:schemeClr val="tx1"/>
                  </a:solidFill>
                  <a:latin typeface="Arial" charset="0"/>
                  <a:ea typeface="ＭＳ Ｐゴシック" charset="-128"/>
                </a:defRPr>
              </a:lvl1pPr>
              <a:lvl2pPr marL="742950" indent="-285750">
                <a:spcBef>
                  <a:spcPct val="20000"/>
                </a:spcBef>
                <a:buClr>
                  <a:schemeClr val="accent2"/>
                </a:buClr>
                <a:buChar char="•"/>
                <a:defRPr sz="2400">
                  <a:solidFill>
                    <a:schemeClr val="tx1"/>
                  </a:solidFill>
                  <a:latin typeface="Arial" charset="0"/>
                  <a:ea typeface="ＭＳ Ｐゴシック" charset="-128"/>
                </a:defRPr>
              </a:lvl2pPr>
              <a:lvl3pPr marL="1143000" indent="-228600">
                <a:spcBef>
                  <a:spcPct val="20000"/>
                </a:spcBef>
                <a:buClr>
                  <a:schemeClr val="accent2"/>
                </a:buClr>
                <a:buChar char="•"/>
                <a:defRPr sz="2400">
                  <a:solidFill>
                    <a:schemeClr val="tx1"/>
                  </a:solidFill>
                  <a:latin typeface="Arial" charset="0"/>
                  <a:ea typeface="ＭＳ Ｐゴシック" charset="-128"/>
                </a:defRPr>
              </a:lvl3pPr>
              <a:lvl4pPr marL="1600200" indent="-228600">
                <a:spcBef>
                  <a:spcPct val="20000"/>
                </a:spcBef>
                <a:buClr>
                  <a:schemeClr val="accent2"/>
                </a:buClr>
                <a:buChar char="•"/>
                <a:defRPr sz="2000">
                  <a:solidFill>
                    <a:schemeClr val="tx1"/>
                  </a:solidFill>
                  <a:latin typeface="Arial" charset="0"/>
                  <a:ea typeface="ＭＳ Ｐゴシック" charset="-128"/>
                </a:defRPr>
              </a:lvl4pPr>
              <a:lvl5pPr marL="2057400" indent="-228600">
                <a:spcBef>
                  <a:spcPct val="20000"/>
                </a:spcBef>
                <a:buClr>
                  <a:schemeClr val="accent2"/>
                </a:buClr>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Arial" charset="0"/>
                  <a:ea typeface="ＭＳ Ｐゴシック" charset="-128"/>
                </a:defRPr>
              </a:lvl9pPr>
            </a:lstStyle>
            <a:p>
              <a:pPr>
                <a:spcBef>
                  <a:spcPct val="0"/>
                </a:spcBef>
                <a:buClrTx/>
                <a:buFontTx/>
                <a:buNone/>
              </a:pPr>
              <a:endParaRPr lang="en-US" altLang="en-US" sz="2400"/>
            </a:p>
          </p:txBody>
        </p:sp>
        <p:sp>
          <p:nvSpPr>
            <p:cNvPr id="15" name="Rectangle 11"/>
            <p:cNvSpPr>
              <a:spLocks noChangeArrowheads="1"/>
            </p:cNvSpPr>
            <p:nvPr/>
          </p:nvSpPr>
          <p:spPr bwMode="auto">
            <a:xfrm>
              <a:off x="3486571" y="1782181"/>
              <a:ext cx="2192014" cy="198574"/>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accent2"/>
                </a:buClr>
                <a:buChar char="•"/>
                <a:defRPr sz="2800">
                  <a:solidFill>
                    <a:schemeClr val="tx1"/>
                  </a:solidFill>
                  <a:latin typeface="Arial" charset="0"/>
                  <a:ea typeface="ＭＳ Ｐゴシック" charset="-128"/>
                </a:defRPr>
              </a:lvl1pPr>
              <a:lvl2pPr marL="742950" indent="-285750">
                <a:spcBef>
                  <a:spcPct val="20000"/>
                </a:spcBef>
                <a:buClr>
                  <a:schemeClr val="accent2"/>
                </a:buClr>
                <a:buChar char="•"/>
                <a:defRPr sz="2400">
                  <a:solidFill>
                    <a:schemeClr val="tx1"/>
                  </a:solidFill>
                  <a:latin typeface="Arial" charset="0"/>
                  <a:ea typeface="ＭＳ Ｐゴシック" charset="-128"/>
                </a:defRPr>
              </a:lvl2pPr>
              <a:lvl3pPr marL="1143000" indent="-228600">
                <a:spcBef>
                  <a:spcPct val="20000"/>
                </a:spcBef>
                <a:buClr>
                  <a:schemeClr val="accent2"/>
                </a:buClr>
                <a:buChar char="•"/>
                <a:defRPr sz="2400">
                  <a:solidFill>
                    <a:schemeClr val="tx1"/>
                  </a:solidFill>
                  <a:latin typeface="Arial" charset="0"/>
                  <a:ea typeface="ＭＳ Ｐゴシック" charset="-128"/>
                </a:defRPr>
              </a:lvl3pPr>
              <a:lvl4pPr marL="1600200" indent="-228600">
                <a:spcBef>
                  <a:spcPct val="20000"/>
                </a:spcBef>
                <a:buClr>
                  <a:schemeClr val="accent2"/>
                </a:buClr>
                <a:buChar char="•"/>
                <a:defRPr sz="2000">
                  <a:solidFill>
                    <a:schemeClr val="tx1"/>
                  </a:solidFill>
                  <a:latin typeface="Arial" charset="0"/>
                  <a:ea typeface="ＭＳ Ｐゴシック" charset="-128"/>
                </a:defRPr>
              </a:lvl4pPr>
              <a:lvl5pPr marL="2057400" indent="-228600">
                <a:spcBef>
                  <a:spcPct val="20000"/>
                </a:spcBef>
                <a:buClr>
                  <a:schemeClr val="accent2"/>
                </a:buClr>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Arial" charset="0"/>
                  <a:ea typeface="ＭＳ Ｐゴシック" charset="-128"/>
                </a:defRPr>
              </a:lvl9pPr>
            </a:lstStyle>
            <a:p>
              <a:pPr>
                <a:spcBef>
                  <a:spcPct val="0"/>
                </a:spcBef>
                <a:buClrTx/>
                <a:buFontTx/>
                <a:buNone/>
              </a:pPr>
              <a:endParaRPr lang="en-US" altLang="en-US" sz="2400"/>
            </a:p>
          </p:txBody>
        </p:sp>
        <p:sp>
          <p:nvSpPr>
            <p:cNvPr id="16" name="Rectangle 12"/>
            <p:cNvSpPr>
              <a:spLocks noChangeArrowheads="1"/>
            </p:cNvSpPr>
            <p:nvPr/>
          </p:nvSpPr>
          <p:spPr bwMode="auto">
            <a:xfrm>
              <a:off x="611581" y="2721270"/>
              <a:ext cx="5097982" cy="198574"/>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accent2"/>
                </a:buClr>
                <a:buChar char="•"/>
                <a:defRPr sz="2800">
                  <a:solidFill>
                    <a:schemeClr val="tx1"/>
                  </a:solidFill>
                  <a:latin typeface="Arial" charset="0"/>
                  <a:ea typeface="ＭＳ Ｐゴシック" charset="-128"/>
                </a:defRPr>
              </a:lvl1pPr>
              <a:lvl2pPr marL="742950" indent="-285750">
                <a:spcBef>
                  <a:spcPct val="20000"/>
                </a:spcBef>
                <a:buClr>
                  <a:schemeClr val="accent2"/>
                </a:buClr>
                <a:buChar char="•"/>
                <a:defRPr sz="2400">
                  <a:solidFill>
                    <a:schemeClr val="tx1"/>
                  </a:solidFill>
                  <a:latin typeface="Arial" charset="0"/>
                  <a:ea typeface="ＭＳ Ｐゴシック" charset="-128"/>
                </a:defRPr>
              </a:lvl2pPr>
              <a:lvl3pPr marL="1143000" indent="-228600">
                <a:spcBef>
                  <a:spcPct val="20000"/>
                </a:spcBef>
                <a:buClr>
                  <a:schemeClr val="accent2"/>
                </a:buClr>
                <a:buChar char="•"/>
                <a:defRPr sz="2400">
                  <a:solidFill>
                    <a:schemeClr val="tx1"/>
                  </a:solidFill>
                  <a:latin typeface="Arial" charset="0"/>
                  <a:ea typeface="ＭＳ Ｐゴシック" charset="-128"/>
                </a:defRPr>
              </a:lvl3pPr>
              <a:lvl4pPr marL="1600200" indent="-228600">
                <a:spcBef>
                  <a:spcPct val="20000"/>
                </a:spcBef>
                <a:buClr>
                  <a:schemeClr val="accent2"/>
                </a:buClr>
                <a:buChar char="•"/>
                <a:defRPr sz="2000">
                  <a:solidFill>
                    <a:schemeClr val="tx1"/>
                  </a:solidFill>
                  <a:latin typeface="Arial" charset="0"/>
                  <a:ea typeface="ＭＳ Ｐゴシック" charset="-128"/>
                </a:defRPr>
              </a:lvl4pPr>
              <a:lvl5pPr marL="2057400" indent="-228600">
                <a:spcBef>
                  <a:spcPct val="20000"/>
                </a:spcBef>
                <a:buClr>
                  <a:schemeClr val="accent2"/>
                </a:buClr>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Arial" charset="0"/>
                  <a:ea typeface="ＭＳ Ｐゴシック" charset="-128"/>
                </a:defRPr>
              </a:lvl9pPr>
            </a:lstStyle>
            <a:p>
              <a:pPr>
                <a:spcBef>
                  <a:spcPct val="0"/>
                </a:spcBef>
                <a:buClrTx/>
                <a:buFontTx/>
                <a:buNone/>
              </a:pPr>
              <a:endParaRPr lang="en-US" altLang="en-US" sz="2400"/>
            </a:p>
          </p:txBody>
        </p:sp>
        <p:sp>
          <p:nvSpPr>
            <p:cNvPr id="17" name="Rectangle 13"/>
            <p:cNvSpPr>
              <a:spLocks noChangeArrowheads="1"/>
            </p:cNvSpPr>
            <p:nvPr/>
          </p:nvSpPr>
          <p:spPr bwMode="auto">
            <a:xfrm>
              <a:off x="4002860" y="2234488"/>
              <a:ext cx="1708178" cy="198574"/>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accent2"/>
                </a:buClr>
                <a:buChar char="•"/>
                <a:defRPr sz="2800">
                  <a:solidFill>
                    <a:schemeClr val="tx1"/>
                  </a:solidFill>
                  <a:latin typeface="Arial" charset="0"/>
                  <a:ea typeface="ＭＳ Ｐゴシック" charset="-128"/>
                </a:defRPr>
              </a:lvl1pPr>
              <a:lvl2pPr marL="742950" indent="-285750">
                <a:spcBef>
                  <a:spcPct val="20000"/>
                </a:spcBef>
                <a:buClr>
                  <a:schemeClr val="accent2"/>
                </a:buClr>
                <a:buChar char="•"/>
                <a:defRPr sz="2400">
                  <a:solidFill>
                    <a:schemeClr val="tx1"/>
                  </a:solidFill>
                  <a:latin typeface="Arial" charset="0"/>
                  <a:ea typeface="ＭＳ Ｐゴシック" charset="-128"/>
                </a:defRPr>
              </a:lvl2pPr>
              <a:lvl3pPr marL="1143000" indent="-228600">
                <a:spcBef>
                  <a:spcPct val="20000"/>
                </a:spcBef>
                <a:buClr>
                  <a:schemeClr val="accent2"/>
                </a:buClr>
                <a:buChar char="•"/>
                <a:defRPr sz="2400">
                  <a:solidFill>
                    <a:schemeClr val="tx1"/>
                  </a:solidFill>
                  <a:latin typeface="Arial" charset="0"/>
                  <a:ea typeface="ＭＳ Ｐゴシック" charset="-128"/>
                </a:defRPr>
              </a:lvl3pPr>
              <a:lvl4pPr marL="1600200" indent="-228600">
                <a:spcBef>
                  <a:spcPct val="20000"/>
                </a:spcBef>
                <a:buClr>
                  <a:schemeClr val="accent2"/>
                </a:buClr>
                <a:buChar char="•"/>
                <a:defRPr sz="2000">
                  <a:solidFill>
                    <a:schemeClr val="tx1"/>
                  </a:solidFill>
                  <a:latin typeface="Arial" charset="0"/>
                  <a:ea typeface="ＭＳ Ｐゴシック" charset="-128"/>
                </a:defRPr>
              </a:lvl4pPr>
              <a:lvl5pPr marL="2057400" indent="-228600">
                <a:spcBef>
                  <a:spcPct val="20000"/>
                </a:spcBef>
                <a:buClr>
                  <a:schemeClr val="accent2"/>
                </a:buClr>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Arial" charset="0"/>
                  <a:ea typeface="ＭＳ Ｐゴシック" charset="-128"/>
                </a:defRPr>
              </a:lvl9pPr>
            </a:lstStyle>
            <a:p>
              <a:pPr>
                <a:spcBef>
                  <a:spcPct val="0"/>
                </a:spcBef>
                <a:buClrTx/>
                <a:buFontTx/>
                <a:buNone/>
              </a:pPr>
              <a:endParaRPr lang="en-US" altLang="en-US" sz="2400"/>
            </a:p>
          </p:txBody>
        </p:sp>
        <p:pic>
          <p:nvPicPr>
            <p:cNvPr id="18" name="Picture 14" descr="Popek-Goldberg_qu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295400"/>
              <a:ext cx="5239593"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Slide Number Placeholder 1"/>
          <p:cNvSpPr>
            <a:spLocks noGrp="1"/>
          </p:cNvSpPr>
          <p:nvPr>
            <p:ph type="sldNum" sz="quarter" idx="12"/>
          </p:nvPr>
        </p:nvSpPr>
        <p:spPr/>
        <p:txBody>
          <a:bodyPr/>
          <a:lstStyle/>
          <a:p>
            <a:pPr>
              <a:defRPr/>
            </a:pPr>
            <a:fld id="{729111C5-E04E-4942-8174-12BB645D56A6}" type="slidenum">
              <a:rPr lang="en-US" smtClean="0"/>
              <a:pPr>
                <a:defRPr/>
              </a:pPr>
              <a:t>59</a:t>
            </a:fld>
            <a:endParaRPr lang="en-US"/>
          </a:p>
        </p:txBody>
      </p:sp>
    </p:spTree>
    <p:extLst>
      <p:ext uri="{BB962C8B-B14F-4D97-AF65-F5344CB8AC3E}">
        <p14:creationId xmlns:p14="http://schemas.microsoft.com/office/powerpoint/2010/main" val="67460578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smtClean="0"/>
              <a:t>No single computer can </a:t>
            </a:r>
            <a:br>
              <a:rPr lang="en-US" dirty="0" smtClean="0"/>
            </a:br>
            <a:r>
              <a:rPr lang="en-US" dirty="0" smtClean="0"/>
              <a:t>process that much data</a:t>
            </a:r>
          </a:p>
          <a:p>
            <a:pPr lvl="1"/>
            <a:r>
              <a:rPr lang="en-US" dirty="0" smtClean="0"/>
              <a:t>Need many computers!</a:t>
            </a:r>
          </a:p>
          <a:p>
            <a:r>
              <a:rPr lang="en-US" dirty="0" smtClean="0"/>
              <a:t>How many computers do</a:t>
            </a:r>
            <a:br>
              <a:rPr lang="en-US" dirty="0" smtClean="0"/>
            </a:br>
            <a:r>
              <a:rPr lang="en-US" dirty="0" smtClean="0"/>
              <a:t>modern services need?</a:t>
            </a:r>
          </a:p>
          <a:p>
            <a:pPr lvl="1"/>
            <a:r>
              <a:rPr lang="en-US" dirty="0" smtClean="0"/>
              <a:t>Facebook is thought to have more than 60,000 servers</a:t>
            </a:r>
          </a:p>
          <a:p>
            <a:pPr lvl="1"/>
            <a:r>
              <a:rPr lang="en-US" dirty="0" smtClean="0"/>
              <a:t>1&amp;1 Internet has over 70,000 servers</a:t>
            </a:r>
          </a:p>
          <a:p>
            <a:pPr lvl="1"/>
            <a:r>
              <a:rPr lang="en-US" dirty="0" smtClean="0"/>
              <a:t>Akamai </a:t>
            </a:r>
            <a:r>
              <a:rPr lang="en-US" dirty="0" smtClean="0"/>
              <a:t>has &gt; </a:t>
            </a:r>
            <a:r>
              <a:rPr lang="en-US" dirty="0" smtClean="0"/>
              <a:t>95,000 servers in 71 countries</a:t>
            </a:r>
          </a:p>
          <a:p>
            <a:pPr lvl="1"/>
            <a:r>
              <a:rPr lang="en-US" dirty="0" smtClean="0"/>
              <a:t>Intel has ~100,000 servers in 97 data centers</a:t>
            </a:r>
          </a:p>
          <a:p>
            <a:pPr lvl="1"/>
            <a:r>
              <a:rPr lang="en-US" dirty="0" smtClean="0"/>
              <a:t>Microsoft </a:t>
            </a:r>
            <a:r>
              <a:rPr lang="en-US" dirty="0" smtClean="0"/>
              <a:t>has &gt; 1 million </a:t>
            </a:r>
            <a:r>
              <a:rPr lang="en-US" dirty="0" smtClean="0"/>
              <a:t>servers in 2008 </a:t>
            </a:r>
          </a:p>
          <a:p>
            <a:pPr lvl="1"/>
            <a:r>
              <a:rPr lang="en-US" dirty="0" smtClean="0"/>
              <a:t>Google is thought to have more than 1 million servers, </a:t>
            </a:r>
            <a:br>
              <a:rPr lang="en-US" dirty="0" smtClean="0"/>
            </a:br>
            <a:r>
              <a:rPr lang="en-US" dirty="0" smtClean="0"/>
              <a:t>is planning for 10 million (according to Jeff Dean)</a:t>
            </a:r>
          </a:p>
          <a:p>
            <a:pPr lvl="1"/>
            <a:endParaRPr lang="en-US" dirty="0" smtClean="0"/>
          </a:p>
          <a:p>
            <a:endParaRPr lang="en-US" dirty="0" smtClean="0"/>
          </a:p>
          <a:p>
            <a:pPr lvl="1"/>
            <a:endParaRPr lang="en-US" dirty="0" smtClean="0"/>
          </a:p>
          <a:p>
            <a:pPr lvl="1">
              <a:buNone/>
            </a:pPr>
            <a:endParaRPr lang="en-US" dirty="0" smtClean="0"/>
          </a:p>
        </p:txBody>
      </p:sp>
      <p:sp>
        <p:nvSpPr>
          <p:cNvPr id="2" name="Title 1"/>
          <p:cNvSpPr>
            <a:spLocks noGrp="1"/>
          </p:cNvSpPr>
          <p:nvPr>
            <p:ph type="title"/>
          </p:nvPr>
        </p:nvSpPr>
        <p:spPr/>
        <p:txBody>
          <a:bodyPr/>
          <a:lstStyle/>
          <a:p>
            <a:r>
              <a:rPr lang="en-US" smtClean="0"/>
              <a:t>How much computation?</a:t>
            </a:r>
            <a:endParaRPr lang="en-US"/>
          </a:p>
        </p:txBody>
      </p:sp>
      <p:pic>
        <p:nvPicPr>
          <p:cNvPr id="23" name="Picture 22" descr="intel-datacenter.jpg"/>
          <p:cNvPicPr>
            <a:picLocks noChangeAspect="1"/>
          </p:cNvPicPr>
          <p:nvPr/>
        </p:nvPicPr>
        <p:blipFill>
          <a:blip r:embed="rId3" cstate="print"/>
          <a:stretch>
            <a:fillRect/>
          </a:stretch>
        </p:blipFill>
        <p:spPr>
          <a:xfrm>
            <a:off x="5848349" y="1371600"/>
            <a:ext cx="2905125" cy="1891422"/>
          </a:xfrm>
          <a:prstGeom prst="rect">
            <a:avLst/>
          </a:prstGeom>
        </p:spPr>
      </p:pic>
      <p:sp>
        <p:nvSpPr>
          <p:cNvPr id="6" name="Slide Number Placeholder 5"/>
          <p:cNvSpPr>
            <a:spLocks noGrp="1"/>
          </p:cNvSpPr>
          <p:nvPr>
            <p:ph type="sldNum" sz="quarter" idx="12"/>
          </p:nvPr>
        </p:nvSpPr>
        <p:spPr/>
        <p:txBody>
          <a:bodyPr/>
          <a:lstStyle/>
          <a:p>
            <a:pPr>
              <a:defRPr/>
            </a:pPr>
            <a:fld id="{729111C5-E04E-4942-8174-12BB645D56A6}" type="slidenum">
              <a:rPr lang="en-US" smtClean="0"/>
              <a:pPr>
                <a:defRPr/>
              </a:pPr>
              <a:t>6</a:t>
            </a:fld>
            <a:endParaRPr lang="en-US"/>
          </a:p>
        </p:txBody>
      </p:sp>
    </p:spTree>
    <p:extLst>
      <p:ext uri="{BB962C8B-B14F-4D97-AF65-F5344CB8AC3E}">
        <p14:creationId xmlns:p14="http://schemas.microsoft.com/office/powerpoint/2010/main" val="168340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Should efficiently virtualize the hardware </a:t>
            </a:r>
          </a:p>
          <a:p>
            <a:pPr lvl="1"/>
            <a:r>
              <a:rPr lang="en-US" dirty="0"/>
              <a:t>Provide illusion of multiple machines </a:t>
            </a:r>
          </a:p>
          <a:p>
            <a:pPr lvl="1"/>
            <a:r>
              <a:rPr lang="en-US" dirty="0"/>
              <a:t>Retain control of the physical machine </a:t>
            </a:r>
          </a:p>
          <a:p>
            <a:endParaRPr lang="en-US" dirty="0"/>
          </a:p>
          <a:p>
            <a:r>
              <a:rPr lang="en-US" dirty="0"/>
              <a:t>Which subsystems should be virtualized?</a:t>
            </a:r>
          </a:p>
          <a:p>
            <a:pPr lvl="1"/>
            <a:r>
              <a:rPr lang="en-US" dirty="0"/>
              <a:t>Processor =&gt; Processor Virtualization </a:t>
            </a:r>
          </a:p>
          <a:p>
            <a:pPr lvl="1"/>
            <a:r>
              <a:rPr lang="en-US" dirty="0"/>
              <a:t>Memory =&gt; Memory Virtualization </a:t>
            </a:r>
          </a:p>
          <a:p>
            <a:pPr lvl="1"/>
            <a:r>
              <a:rPr lang="en-US" dirty="0"/>
              <a:t>I/O Devices =&gt; I/O virtualization</a:t>
            </a:r>
          </a:p>
          <a:p>
            <a:endParaRPr lang="en-US" dirty="0"/>
          </a:p>
        </p:txBody>
      </p:sp>
      <p:sp>
        <p:nvSpPr>
          <p:cNvPr id="4" name="Title 3"/>
          <p:cNvSpPr>
            <a:spLocks noGrp="1"/>
          </p:cNvSpPr>
          <p:nvPr>
            <p:ph type="title"/>
          </p:nvPr>
        </p:nvSpPr>
        <p:spPr/>
        <p:txBody>
          <a:bodyPr/>
          <a:lstStyle/>
          <a:p>
            <a:r>
              <a:rPr lang="en-US" dirty="0"/>
              <a:t>VMM Implementation Goals </a:t>
            </a:r>
          </a:p>
        </p:txBody>
      </p:sp>
      <p:sp>
        <p:nvSpPr>
          <p:cNvPr id="5" name="Slide Number Placeholder 4"/>
          <p:cNvSpPr>
            <a:spLocks noGrp="1"/>
          </p:cNvSpPr>
          <p:nvPr>
            <p:ph type="sldNum" sz="quarter" idx="12"/>
          </p:nvPr>
        </p:nvSpPr>
        <p:spPr/>
        <p:txBody>
          <a:bodyPr/>
          <a:lstStyle/>
          <a:p>
            <a:pPr>
              <a:defRPr/>
            </a:pPr>
            <a:fld id="{729111C5-E04E-4942-8174-12BB645D56A6}" type="slidenum">
              <a:rPr lang="en-US" smtClean="0"/>
              <a:pPr>
                <a:defRPr/>
              </a:pPr>
              <a:t>60</a:t>
            </a:fld>
            <a:endParaRPr lang="en-US"/>
          </a:p>
        </p:txBody>
      </p:sp>
    </p:spTree>
    <p:extLst>
      <p:ext uri="{BB962C8B-B14F-4D97-AF65-F5344CB8AC3E}">
        <p14:creationId xmlns:p14="http://schemas.microsoft.com/office/powerpoint/2010/main" val="153327278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52400" y="3686176"/>
            <a:ext cx="8763000" cy="2790824"/>
          </a:xfrm>
        </p:spPr>
        <p:txBody>
          <a:bodyPr/>
          <a:lstStyle/>
          <a:p>
            <a:r>
              <a:rPr lang="en-US" dirty="0"/>
              <a:t>An architecture is classically/strictly </a:t>
            </a:r>
            <a:r>
              <a:rPr lang="en-US" dirty="0" err="1"/>
              <a:t>virtualizable</a:t>
            </a:r>
            <a:r>
              <a:rPr lang="en-US" dirty="0"/>
              <a:t> if all its sensitive instructions (those that violate safety and encapsulation) are a subset of the privileged instructions. </a:t>
            </a:r>
          </a:p>
          <a:p>
            <a:endParaRPr lang="en-US" dirty="0"/>
          </a:p>
          <a:p>
            <a:r>
              <a:rPr lang="en-US" dirty="0"/>
              <a:t>all instructions either trap or execute identically</a:t>
            </a:r>
          </a:p>
          <a:p>
            <a:r>
              <a:rPr lang="en-US" dirty="0"/>
              <a:t>instructions that access privileged state </a:t>
            </a:r>
            <a:r>
              <a:rPr lang="en-US" dirty="0" smtClean="0"/>
              <a:t>trap</a:t>
            </a:r>
            <a:endParaRPr lang="en-US" dirty="0"/>
          </a:p>
        </p:txBody>
      </p:sp>
      <p:sp>
        <p:nvSpPr>
          <p:cNvPr id="4" name="Title 3"/>
          <p:cNvSpPr>
            <a:spLocks noGrp="1"/>
          </p:cNvSpPr>
          <p:nvPr>
            <p:ph type="title"/>
          </p:nvPr>
        </p:nvSpPr>
        <p:spPr/>
        <p:txBody>
          <a:bodyPr/>
          <a:lstStyle/>
          <a:p>
            <a:r>
              <a:rPr lang="en-US" dirty="0"/>
              <a:t>Processor Virtualization</a:t>
            </a:r>
          </a:p>
        </p:txBody>
      </p:sp>
      <p:sp>
        <p:nvSpPr>
          <p:cNvPr id="5" name="Rectangle 26"/>
          <p:cNvSpPr>
            <a:spLocks noChangeArrowheads="1"/>
          </p:cNvSpPr>
          <p:nvPr/>
        </p:nvSpPr>
        <p:spPr bwMode="auto">
          <a:xfrm>
            <a:off x="381000" y="6488113"/>
            <a:ext cx="77898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Char char="•"/>
              <a:defRPr sz="2800">
                <a:solidFill>
                  <a:schemeClr val="tx1"/>
                </a:solidFill>
                <a:latin typeface="Arial" charset="0"/>
                <a:ea typeface="ＭＳ Ｐゴシック" charset="-128"/>
              </a:defRPr>
            </a:lvl1pPr>
            <a:lvl2pPr marL="742950" indent="-285750">
              <a:spcBef>
                <a:spcPct val="20000"/>
              </a:spcBef>
              <a:buClr>
                <a:schemeClr val="accent2"/>
              </a:buClr>
              <a:buChar char="•"/>
              <a:defRPr sz="2400">
                <a:solidFill>
                  <a:schemeClr val="tx1"/>
                </a:solidFill>
                <a:latin typeface="Arial" charset="0"/>
                <a:ea typeface="ＭＳ Ｐゴシック" charset="-128"/>
              </a:defRPr>
            </a:lvl2pPr>
            <a:lvl3pPr marL="1143000" indent="-228600">
              <a:spcBef>
                <a:spcPct val="20000"/>
              </a:spcBef>
              <a:buClr>
                <a:schemeClr val="accent2"/>
              </a:buClr>
              <a:buChar char="•"/>
              <a:defRPr sz="2400">
                <a:solidFill>
                  <a:schemeClr val="tx1"/>
                </a:solidFill>
                <a:latin typeface="Arial" charset="0"/>
                <a:ea typeface="ＭＳ Ｐゴシック" charset="-128"/>
              </a:defRPr>
            </a:lvl3pPr>
            <a:lvl4pPr marL="1600200" indent="-228600">
              <a:spcBef>
                <a:spcPct val="20000"/>
              </a:spcBef>
              <a:buClr>
                <a:schemeClr val="accent2"/>
              </a:buClr>
              <a:buChar char="•"/>
              <a:defRPr sz="2000">
                <a:solidFill>
                  <a:schemeClr val="tx1"/>
                </a:solidFill>
                <a:latin typeface="Arial" charset="0"/>
                <a:ea typeface="ＭＳ Ｐゴシック" charset="-128"/>
              </a:defRPr>
            </a:lvl4pPr>
            <a:lvl5pPr marL="2057400" indent="-228600">
              <a:spcBef>
                <a:spcPct val="20000"/>
              </a:spcBef>
              <a:buClr>
                <a:schemeClr val="accent2"/>
              </a:buClr>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Arial" charset="0"/>
                <a:ea typeface="ＭＳ Ｐゴシック" charset="-128"/>
              </a:defRPr>
            </a:lvl9pPr>
          </a:lstStyle>
          <a:p>
            <a:pPr algn="l">
              <a:spcBef>
                <a:spcPct val="0"/>
              </a:spcBef>
              <a:buClrTx/>
              <a:buFontTx/>
              <a:buNone/>
            </a:pPr>
            <a:r>
              <a:rPr lang="en-US" altLang="en-US" sz="1400" b="0">
                <a:latin typeface="+mn-lt"/>
              </a:rPr>
              <a:t>Attribution: http://</a:t>
            </a:r>
            <a:r>
              <a:rPr lang="en-US" altLang="en-US" sz="1400" b="0" dirty="0" err="1">
                <a:latin typeface="+mn-lt"/>
              </a:rPr>
              <a:t>itechthoughts.wordpress.com</a:t>
            </a:r>
            <a:r>
              <a:rPr lang="en-US" altLang="en-US" sz="1400" b="0" dirty="0">
                <a:latin typeface="+mn-lt"/>
              </a:rPr>
              <a:t>/tag/full-virtualization/</a:t>
            </a:r>
          </a:p>
        </p:txBody>
      </p:sp>
      <p:pic>
        <p:nvPicPr>
          <p:cNvPr id="6" name="Picture 1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9900" y="1552575"/>
            <a:ext cx="247491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443288" y="1552575"/>
            <a:ext cx="2065337"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07100" y="1552575"/>
            <a:ext cx="28321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Slide Number Placeholder 8"/>
          <p:cNvSpPr>
            <a:spLocks noGrp="1"/>
          </p:cNvSpPr>
          <p:nvPr>
            <p:ph type="sldNum" sz="quarter" idx="12"/>
          </p:nvPr>
        </p:nvSpPr>
        <p:spPr/>
        <p:txBody>
          <a:bodyPr/>
          <a:lstStyle/>
          <a:p>
            <a:pPr>
              <a:defRPr/>
            </a:pPr>
            <a:fld id="{729111C5-E04E-4942-8174-12BB645D56A6}" type="slidenum">
              <a:rPr lang="en-US" smtClean="0"/>
              <a:pPr>
                <a:defRPr/>
              </a:pPr>
              <a:t>61</a:t>
            </a:fld>
            <a:endParaRPr lang="en-US"/>
          </a:p>
        </p:txBody>
      </p:sp>
    </p:spTree>
    <p:extLst>
      <p:ext uri="{BB962C8B-B14F-4D97-AF65-F5344CB8AC3E}">
        <p14:creationId xmlns:p14="http://schemas.microsoft.com/office/powerpoint/2010/main" val="205948437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371600"/>
            <a:ext cx="7945438" cy="375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p:cNvSpPr>
            <a:spLocks noGrp="1"/>
          </p:cNvSpPr>
          <p:nvPr>
            <p:ph idx="1"/>
          </p:nvPr>
        </p:nvSpPr>
        <p:spPr>
          <a:xfrm>
            <a:off x="152400" y="4532242"/>
            <a:ext cx="8763000" cy="1944757"/>
          </a:xfrm>
        </p:spPr>
        <p:txBody>
          <a:bodyPr/>
          <a:lstStyle/>
          <a:p>
            <a:r>
              <a:rPr lang="en-US" dirty="0"/>
              <a:t>Run guest operating system </a:t>
            </a:r>
            <a:r>
              <a:rPr lang="en-US" dirty="0" err="1"/>
              <a:t>deprivileged</a:t>
            </a:r>
            <a:endParaRPr lang="en-US" dirty="0"/>
          </a:p>
          <a:p>
            <a:r>
              <a:rPr lang="en-US" dirty="0"/>
              <a:t>All privileged instructions trap into VMM</a:t>
            </a:r>
          </a:p>
          <a:p>
            <a:r>
              <a:rPr lang="en-US" dirty="0"/>
              <a:t>VMM emulates instructions against virtual state</a:t>
            </a:r>
            <a:br>
              <a:rPr lang="en-US" dirty="0"/>
            </a:br>
            <a:r>
              <a:rPr lang="en-US" dirty="0"/>
              <a:t>e.g. disable virtual interrupts, not physical interrupts</a:t>
            </a:r>
          </a:p>
          <a:p>
            <a:r>
              <a:rPr lang="en-US" dirty="0"/>
              <a:t>Resume direct execution from next guest </a:t>
            </a:r>
            <a:r>
              <a:rPr lang="en-US" dirty="0" smtClean="0"/>
              <a:t>instruction</a:t>
            </a:r>
            <a:endParaRPr lang="en-US" dirty="0"/>
          </a:p>
        </p:txBody>
      </p:sp>
      <p:sp>
        <p:nvSpPr>
          <p:cNvPr id="4" name="Title 3"/>
          <p:cNvSpPr>
            <a:spLocks noGrp="1"/>
          </p:cNvSpPr>
          <p:nvPr>
            <p:ph type="title"/>
          </p:nvPr>
        </p:nvSpPr>
        <p:spPr/>
        <p:txBody>
          <a:bodyPr/>
          <a:lstStyle/>
          <a:p>
            <a:r>
              <a:rPr lang="en-US" dirty="0"/>
              <a:t>System Call Example</a:t>
            </a:r>
          </a:p>
        </p:txBody>
      </p:sp>
      <p:cxnSp>
        <p:nvCxnSpPr>
          <p:cNvPr id="7" name="Straight Arrow Connector 6"/>
          <p:cNvCxnSpPr/>
          <p:nvPr/>
        </p:nvCxnSpPr>
        <p:spPr>
          <a:xfrm>
            <a:off x="3054626" y="1912179"/>
            <a:ext cx="2590800" cy="287682"/>
          </a:xfrm>
          <a:prstGeom prst="straightConnector1">
            <a:avLst/>
          </a:prstGeom>
          <a:ln>
            <a:solidFill>
              <a:schemeClr val="tx1"/>
            </a:solidFill>
            <a:prstDash val="solid"/>
            <a:headEnd type="none" w="med" len="med"/>
            <a:tailEnd type="triangle" w="lg" len="lg"/>
          </a:ln>
          <a:effectLst/>
        </p:spPr>
        <p:style>
          <a:lnRef idx="3">
            <a:schemeClr val="dk1"/>
          </a:lnRef>
          <a:fillRef idx="0">
            <a:schemeClr val="dk1"/>
          </a:fillRef>
          <a:effectRef idx="2">
            <a:schemeClr val="dk1"/>
          </a:effectRef>
          <a:fontRef idx="minor">
            <a:schemeClr val="tx1"/>
          </a:fontRef>
        </p:style>
      </p:cxnSp>
      <p:cxnSp>
        <p:nvCxnSpPr>
          <p:cNvPr id="9" name="Straight Arrow Connector 8"/>
          <p:cNvCxnSpPr/>
          <p:nvPr/>
        </p:nvCxnSpPr>
        <p:spPr>
          <a:xfrm flipH="1">
            <a:off x="3432313" y="2352261"/>
            <a:ext cx="2213113" cy="284922"/>
          </a:xfrm>
          <a:prstGeom prst="straightConnector1">
            <a:avLst/>
          </a:prstGeom>
          <a:ln>
            <a:solidFill>
              <a:schemeClr val="tx1"/>
            </a:solidFill>
            <a:prstDash val="solid"/>
            <a:headEnd type="none" w="med" len="med"/>
            <a:tailEnd type="triangle" w="lg" len="lg"/>
          </a:ln>
          <a:effectLst/>
        </p:spPr>
        <p:style>
          <a:lnRef idx="3">
            <a:schemeClr val="dk1"/>
          </a:lnRef>
          <a:fillRef idx="0">
            <a:schemeClr val="dk1"/>
          </a:fillRef>
          <a:effectRef idx="2">
            <a:schemeClr val="dk1"/>
          </a:effectRef>
          <a:fontRef idx="minor">
            <a:schemeClr val="tx1"/>
          </a:fontRef>
        </p:style>
      </p:cxnSp>
      <p:cxnSp>
        <p:nvCxnSpPr>
          <p:cNvPr id="14" name="Straight Arrow Connector 13"/>
          <p:cNvCxnSpPr/>
          <p:nvPr/>
        </p:nvCxnSpPr>
        <p:spPr>
          <a:xfrm>
            <a:off x="4191000" y="3440871"/>
            <a:ext cx="1454426" cy="269738"/>
          </a:xfrm>
          <a:prstGeom prst="straightConnector1">
            <a:avLst/>
          </a:prstGeom>
          <a:ln>
            <a:solidFill>
              <a:schemeClr val="tx1"/>
            </a:solidFill>
            <a:prstDash val="solid"/>
            <a:headEnd type="none" w="med" len="med"/>
            <a:tailEnd type="triangle" w="lg" len="lg"/>
          </a:ln>
          <a:effectLst/>
        </p:spPr>
        <p:style>
          <a:lnRef idx="3">
            <a:schemeClr val="dk1"/>
          </a:lnRef>
          <a:fillRef idx="0">
            <a:schemeClr val="dk1"/>
          </a:fillRef>
          <a:effectRef idx="2">
            <a:schemeClr val="dk1"/>
          </a:effectRef>
          <a:fontRef idx="minor">
            <a:schemeClr val="tx1"/>
          </a:fontRef>
        </p:style>
      </p:cxnSp>
      <p:cxnSp>
        <p:nvCxnSpPr>
          <p:cNvPr id="16" name="Straight Arrow Connector 15"/>
          <p:cNvCxnSpPr/>
          <p:nvPr/>
        </p:nvCxnSpPr>
        <p:spPr>
          <a:xfrm flipH="1">
            <a:off x="2438400" y="3796749"/>
            <a:ext cx="3157333" cy="271667"/>
          </a:xfrm>
          <a:prstGeom prst="straightConnector1">
            <a:avLst/>
          </a:prstGeom>
          <a:ln>
            <a:solidFill>
              <a:schemeClr val="tx1"/>
            </a:solidFill>
            <a:prstDash val="solid"/>
            <a:headEnd type="none" w="med" len="med"/>
            <a:tailEnd type="triangle" w="lg" len="lg"/>
          </a:ln>
          <a:effectLst/>
        </p:spPr>
        <p:style>
          <a:lnRef idx="3">
            <a:schemeClr val="dk1"/>
          </a:lnRef>
          <a:fillRef idx="0">
            <a:schemeClr val="dk1"/>
          </a:fillRef>
          <a:effectRef idx="2">
            <a:schemeClr val="dk1"/>
          </a:effectRef>
          <a:fontRef idx="minor">
            <a:schemeClr val="tx1"/>
          </a:fontRef>
        </p:style>
      </p:cxnSp>
      <p:sp>
        <p:nvSpPr>
          <p:cNvPr id="6" name="Slide Number Placeholder 5"/>
          <p:cNvSpPr>
            <a:spLocks noGrp="1"/>
          </p:cNvSpPr>
          <p:nvPr>
            <p:ph type="sldNum" sz="quarter" idx="12"/>
          </p:nvPr>
        </p:nvSpPr>
        <p:spPr/>
        <p:txBody>
          <a:bodyPr/>
          <a:lstStyle/>
          <a:p>
            <a:pPr>
              <a:defRPr/>
            </a:pPr>
            <a:fld id="{729111C5-E04E-4942-8174-12BB645D56A6}" type="slidenum">
              <a:rPr lang="en-US" smtClean="0"/>
              <a:pPr>
                <a:defRPr/>
              </a:pPr>
              <a:t>62</a:t>
            </a:fld>
            <a:endParaRPr lang="en-US"/>
          </a:p>
        </p:txBody>
      </p:sp>
    </p:spTree>
    <p:extLst>
      <p:ext uri="{BB962C8B-B14F-4D97-AF65-F5344CB8AC3E}">
        <p14:creationId xmlns:p14="http://schemas.microsoft.com/office/powerpoint/2010/main" val="160035248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x86 </a:t>
            </a:r>
            <a:r>
              <a:rPr lang="en-US" dirty="0"/>
              <a:t>not Classically </a:t>
            </a:r>
            <a:r>
              <a:rPr lang="en-US" dirty="0" err="1"/>
              <a:t>Virtualizable</a:t>
            </a:r>
            <a:endParaRPr lang="en-US" dirty="0"/>
          </a:p>
          <a:p>
            <a:pPr lvl="1"/>
            <a:r>
              <a:rPr lang="en-US" dirty="0"/>
              <a:t>x86 ISA has instructions that RD/WR privileged state</a:t>
            </a:r>
          </a:p>
          <a:p>
            <a:pPr lvl="1"/>
            <a:r>
              <a:rPr lang="en-US" dirty="0"/>
              <a:t>…But which don’t trap in unprivileged mode</a:t>
            </a:r>
          </a:p>
          <a:p>
            <a:r>
              <a:rPr lang="en-US" dirty="0"/>
              <a:t>Example: POPF instruction</a:t>
            </a:r>
          </a:p>
          <a:p>
            <a:pPr lvl="1"/>
            <a:r>
              <a:rPr lang="en-US" dirty="0"/>
              <a:t>Pop top-of-stack into EFLAGS register</a:t>
            </a:r>
          </a:p>
          <a:p>
            <a:pPr lvl="1"/>
            <a:r>
              <a:rPr lang="en-US" dirty="0"/>
              <a:t>EFLAGS.IF bit privileged (interrupt enable flag)</a:t>
            </a:r>
          </a:p>
          <a:p>
            <a:pPr lvl="1"/>
            <a:r>
              <a:rPr lang="en-US" dirty="0"/>
              <a:t>POPF silently ignores attempts to alter EFLAGS.IF in unprivileged mode! =&gt; no trap to return control to VMM</a:t>
            </a:r>
          </a:p>
          <a:p>
            <a:endParaRPr lang="en-US" dirty="0" smtClean="0"/>
          </a:p>
          <a:p>
            <a:r>
              <a:rPr lang="en-US" dirty="0" smtClean="0"/>
              <a:t>Techniques </a:t>
            </a:r>
            <a:r>
              <a:rPr lang="en-US" dirty="0"/>
              <a:t>to address inability to virtualize x86</a:t>
            </a:r>
          </a:p>
          <a:p>
            <a:pPr lvl="1"/>
            <a:r>
              <a:rPr lang="en-US" dirty="0"/>
              <a:t>Replace non-</a:t>
            </a:r>
            <a:r>
              <a:rPr lang="en-US" dirty="0" err="1"/>
              <a:t>virtualizable</a:t>
            </a:r>
            <a:r>
              <a:rPr lang="en-US" dirty="0"/>
              <a:t> instructions with easily Virtualized ones statically (</a:t>
            </a:r>
            <a:r>
              <a:rPr lang="en-US" dirty="0" err="1"/>
              <a:t>Paravirtualization</a:t>
            </a:r>
            <a:r>
              <a:rPr lang="en-US" dirty="0"/>
              <a:t>) </a:t>
            </a:r>
          </a:p>
          <a:p>
            <a:pPr lvl="1"/>
            <a:r>
              <a:rPr lang="en-US" dirty="0"/>
              <a:t>Perform Binary Translation (Full Virtualization) </a:t>
            </a:r>
          </a:p>
        </p:txBody>
      </p:sp>
      <p:sp>
        <p:nvSpPr>
          <p:cNvPr id="4" name="Title 3"/>
          <p:cNvSpPr>
            <a:spLocks noGrp="1"/>
          </p:cNvSpPr>
          <p:nvPr>
            <p:ph type="title"/>
          </p:nvPr>
        </p:nvSpPr>
        <p:spPr/>
        <p:txBody>
          <a:bodyPr/>
          <a:lstStyle/>
          <a:p>
            <a:r>
              <a:rPr lang="en-US" dirty="0" smtClean="0"/>
              <a:t>x86 </a:t>
            </a:r>
            <a:r>
              <a:rPr lang="en-US" dirty="0"/>
              <a:t>Virtualization challenges </a:t>
            </a:r>
          </a:p>
        </p:txBody>
      </p:sp>
      <p:sp>
        <p:nvSpPr>
          <p:cNvPr id="5" name="Slide Number Placeholder 4"/>
          <p:cNvSpPr>
            <a:spLocks noGrp="1"/>
          </p:cNvSpPr>
          <p:nvPr>
            <p:ph type="sldNum" sz="quarter" idx="12"/>
          </p:nvPr>
        </p:nvSpPr>
        <p:spPr/>
        <p:txBody>
          <a:bodyPr/>
          <a:lstStyle/>
          <a:p>
            <a:pPr>
              <a:defRPr/>
            </a:pPr>
            <a:fld id="{729111C5-E04E-4942-8174-12BB645D56A6}" type="slidenum">
              <a:rPr lang="en-US" smtClean="0"/>
              <a:pPr>
                <a:defRPr/>
              </a:pPr>
              <a:t>63</a:t>
            </a:fld>
            <a:endParaRPr lang="en-US"/>
          </a:p>
        </p:txBody>
      </p:sp>
    </p:spTree>
    <p:extLst>
      <p:ext uri="{BB962C8B-B14F-4D97-AF65-F5344CB8AC3E}">
        <p14:creationId xmlns:p14="http://schemas.microsoft.com/office/powerpoint/2010/main" val="203900356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VMM still need to multiplex VMs on CPUs </a:t>
            </a:r>
          </a:p>
          <a:p>
            <a:endParaRPr lang="en-US" dirty="0"/>
          </a:p>
          <a:p>
            <a:r>
              <a:rPr lang="en-US" dirty="0"/>
              <a:t>How could this be done? </a:t>
            </a:r>
          </a:p>
          <a:p>
            <a:pPr lvl="1"/>
            <a:r>
              <a:rPr lang="en-US" dirty="0"/>
              <a:t># Physical CPUs more than #Virtual CPUs? </a:t>
            </a:r>
          </a:p>
          <a:p>
            <a:pPr lvl="1"/>
            <a:r>
              <a:rPr lang="en-US" dirty="0"/>
              <a:t># Virtual CPUs more than #Physical CPUs?  </a:t>
            </a:r>
          </a:p>
          <a:p>
            <a:endParaRPr lang="en-US" dirty="0"/>
          </a:p>
          <a:p>
            <a:r>
              <a:rPr lang="en-US" dirty="0" err="1"/>
              <a:t>Timeslice</a:t>
            </a:r>
            <a:r>
              <a:rPr lang="en-US" dirty="0"/>
              <a:t> the VMs, each VM runs OS/Apps </a:t>
            </a:r>
            <a:br>
              <a:rPr lang="en-US" dirty="0"/>
            </a:br>
            <a:endParaRPr lang="en-US" dirty="0"/>
          </a:p>
          <a:p>
            <a:r>
              <a:rPr lang="en-US" dirty="0"/>
              <a:t>Use simple CPU scheduler</a:t>
            </a:r>
          </a:p>
          <a:p>
            <a:pPr lvl="1"/>
            <a:r>
              <a:rPr lang="en-US" dirty="0"/>
              <a:t>Round robin, work-conserving (give extra to other VM</a:t>
            </a:r>
            <a:r>
              <a:rPr lang="en-US" dirty="0" smtClean="0"/>
              <a:t>)</a:t>
            </a:r>
            <a:endParaRPr lang="en-US" dirty="0"/>
          </a:p>
          <a:p>
            <a:pPr lvl="1"/>
            <a:r>
              <a:rPr lang="en-US" dirty="0"/>
              <a:t>Can oversubscribe and give more #VCPUs that </a:t>
            </a:r>
            <a:r>
              <a:rPr lang="en-US" dirty="0" smtClean="0"/>
              <a:t>actual</a:t>
            </a:r>
            <a:endParaRPr lang="en-US" dirty="0"/>
          </a:p>
        </p:txBody>
      </p:sp>
      <p:sp>
        <p:nvSpPr>
          <p:cNvPr id="4" name="Title 3"/>
          <p:cNvSpPr>
            <a:spLocks noGrp="1"/>
          </p:cNvSpPr>
          <p:nvPr>
            <p:ph type="title"/>
          </p:nvPr>
        </p:nvSpPr>
        <p:spPr/>
        <p:txBody>
          <a:bodyPr/>
          <a:lstStyle/>
          <a:p>
            <a:r>
              <a:rPr lang="en-US" dirty="0"/>
              <a:t>Virtualizing the </a:t>
            </a:r>
            <a:r>
              <a:rPr lang="en-US" dirty="0" smtClean="0"/>
              <a:t>CPU</a:t>
            </a:r>
            <a:endParaRPr lang="en-US" dirty="0"/>
          </a:p>
        </p:txBody>
      </p:sp>
      <p:sp>
        <p:nvSpPr>
          <p:cNvPr id="5" name="Slide Number Placeholder 4"/>
          <p:cNvSpPr>
            <a:spLocks noGrp="1"/>
          </p:cNvSpPr>
          <p:nvPr>
            <p:ph type="sldNum" sz="quarter" idx="12"/>
          </p:nvPr>
        </p:nvSpPr>
        <p:spPr/>
        <p:txBody>
          <a:bodyPr/>
          <a:lstStyle/>
          <a:p>
            <a:pPr>
              <a:defRPr/>
            </a:pPr>
            <a:fld id="{729111C5-E04E-4942-8174-12BB645D56A6}" type="slidenum">
              <a:rPr lang="en-US" smtClean="0"/>
              <a:pPr>
                <a:defRPr/>
              </a:pPr>
              <a:t>64</a:t>
            </a:fld>
            <a:endParaRPr lang="en-US"/>
          </a:p>
        </p:txBody>
      </p:sp>
    </p:spTree>
    <p:extLst>
      <p:ext uri="{BB962C8B-B14F-4D97-AF65-F5344CB8AC3E}">
        <p14:creationId xmlns:p14="http://schemas.microsoft.com/office/powerpoint/2010/main" val="2136277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90000"/>
              </a:lnSpc>
            </a:pPr>
            <a:r>
              <a:rPr lang="en-US" dirty="0"/>
              <a:t>OS assumes that it has full control over memory</a:t>
            </a:r>
          </a:p>
          <a:p>
            <a:pPr lvl="1">
              <a:lnSpc>
                <a:spcPct val="90000"/>
              </a:lnSpc>
            </a:pPr>
            <a:r>
              <a:rPr lang="en-US" dirty="0"/>
              <a:t>Management: Assumes it owns it all</a:t>
            </a:r>
          </a:p>
          <a:p>
            <a:pPr lvl="1">
              <a:lnSpc>
                <a:spcPct val="90000"/>
              </a:lnSpc>
            </a:pPr>
            <a:r>
              <a:rPr lang="en-US" dirty="0"/>
              <a:t>Mapping: Assumes it can map any Virtual-&gt; Physical </a:t>
            </a:r>
          </a:p>
          <a:p>
            <a:pPr>
              <a:lnSpc>
                <a:spcPct val="90000"/>
              </a:lnSpc>
            </a:pPr>
            <a:r>
              <a:rPr lang="en-US" dirty="0"/>
              <a:t>However, VMM partitions memory among VMs </a:t>
            </a:r>
          </a:p>
          <a:p>
            <a:pPr lvl="1">
              <a:lnSpc>
                <a:spcPct val="90000"/>
              </a:lnSpc>
            </a:pPr>
            <a:r>
              <a:rPr lang="en-US" dirty="0"/>
              <a:t>VMM needs to assign hardware pages to VMs </a:t>
            </a:r>
          </a:p>
          <a:p>
            <a:pPr lvl="1">
              <a:lnSpc>
                <a:spcPct val="90000"/>
              </a:lnSpc>
            </a:pPr>
            <a:r>
              <a:rPr lang="en-US" dirty="0"/>
              <a:t>VMM needs to control mapping for isolation</a:t>
            </a:r>
          </a:p>
          <a:p>
            <a:pPr lvl="2">
              <a:lnSpc>
                <a:spcPct val="90000"/>
              </a:lnSpc>
            </a:pPr>
            <a:r>
              <a:rPr lang="en-US" sz="2400" dirty="0"/>
              <a:t>Cannot allow OS to map any Virtual =&gt; hardware page</a:t>
            </a:r>
          </a:p>
          <a:p>
            <a:pPr>
              <a:lnSpc>
                <a:spcPct val="90000"/>
              </a:lnSpc>
            </a:pPr>
            <a:r>
              <a:rPr lang="en-US" dirty="0"/>
              <a:t>Hardware-managed TLBs make this difficult</a:t>
            </a:r>
          </a:p>
          <a:p>
            <a:pPr lvl="1">
              <a:lnSpc>
                <a:spcPct val="90000"/>
              </a:lnSpc>
            </a:pPr>
            <a:r>
              <a:rPr lang="en-US" dirty="0"/>
              <a:t>On TLB misses, the hardware walks page tables in mem</a:t>
            </a:r>
          </a:p>
          <a:p>
            <a:pPr lvl="1">
              <a:lnSpc>
                <a:spcPct val="90000"/>
              </a:lnSpc>
            </a:pPr>
            <a:r>
              <a:rPr lang="en-US" dirty="0"/>
              <a:t>VMM needs to control access by OS to page tables </a:t>
            </a:r>
          </a:p>
          <a:p>
            <a:pPr>
              <a:lnSpc>
                <a:spcPct val="90000"/>
              </a:lnSpc>
            </a:pPr>
            <a:endParaRPr lang="en-US" dirty="0"/>
          </a:p>
          <a:p>
            <a:pPr>
              <a:lnSpc>
                <a:spcPct val="90000"/>
              </a:lnSpc>
            </a:pPr>
            <a:endParaRPr lang="en-US" dirty="0"/>
          </a:p>
        </p:txBody>
      </p:sp>
      <p:sp>
        <p:nvSpPr>
          <p:cNvPr id="4" name="Title 3"/>
          <p:cNvSpPr>
            <a:spLocks noGrp="1"/>
          </p:cNvSpPr>
          <p:nvPr>
            <p:ph type="title"/>
          </p:nvPr>
        </p:nvSpPr>
        <p:spPr/>
        <p:txBody>
          <a:bodyPr/>
          <a:lstStyle/>
          <a:p>
            <a:r>
              <a:rPr lang="en-US" dirty="0"/>
              <a:t>Virtualizing Memory</a:t>
            </a:r>
          </a:p>
        </p:txBody>
      </p:sp>
      <p:sp>
        <p:nvSpPr>
          <p:cNvPr id="5" name="Slide Number Placeholder 4"/>
          <p:cNvSpPr>
            <a:spLocks noGrp="1"/>
          </p:cNvSpPr>
          <p:nvPr>
            <p:ph type="sldNum" sz="quarter" idx="12"/>
          </p:nvPr>
        </p:nvSpPr>
        <p:spPr/>
        <p:txBody>
          <a:bodyPr/>
          <a:lstStyle/>
          <a:p>
            <a:pPr>
              <a:defRPr/>
            </a:pPr>
            <a:fld id="{729111C5-E04E-4942-8174-12BB645D56A6}" type="slidenum">
              <a:rPr lang="en-US" smtClean="0"/>
              <a:pPr>
                <a:defRPr/>
              </a:pPr>
              <a:t>65</a:t>
            </a:fld>
            <a:endParaRPr lang="en-US"/>
          </a:p>
        </p:txBody>
      </p:sp>
    </p:spTree>
    <p:extLst>
      <p:ext uri="{BB962C8B-B14F-4D97-AF65-F5344CB8AC3E}">
        <p14:creationId xmlns:p14="http://schemas.microsoft.com/office/powerpoint/2010/main" val="640898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90000"/>
              </a:lnSpc>
            </a:pPr>
            <a:r>
              <a:rPr lang="en-US" dirty="0"/>
              <a:t>The processor operates with virtual addresses</a:t>
            </a:r>
          </a:p>
          <a:p>
            <a:pPr>
              <a:lnSpc>
                <a:spcPct val="90000"/>
              </a:lnSpc>
            </a:pPr>
            <a:r>
              <a:rPr lang="en-US" dirty="0"/>
              <a:t>Physical memory operates with physical addresses</a:t>
            </a:r>
          </a:p>
          <a:p>
            <a:pPr>
              <a:lnSpc>
                <a:spcPct val="90000"/>
              </a:lnSpc>
            </a:pPr>
            <a:r>
              <a:rPr lang="en-US" dirty="0"/>
              <a:t>x86 includes a hardware translation lookaside </a:t>
            </a:r>
            <a:r>
              <a:rPr lang="en-US" dirty="0" smtClean="0"/>
              <a:t>buffer </a:t>
            </a:r>
            <a:r>
              <a:rPr lang="en-US" dirty="0"/>
              <a:t>(TLB)</a:t>
            </a:r>
          </a:p>
          <a:p>
            <a:pPr lvl="1">
              <a:lnSpc>
                <a:spcPct val="90000"/>
              </a:lnSpc>
            </a:pPr>
            <a:r>
              <a:rPr lang="en-US" sz="2200" dirty="0"/>
              <a:t>Maps virtual to physical page addresses</a:t>
            </a:r>
          </a:p>
          <a:p>
            <a:pPr>
              <a:lnSpc>
                <a:spcPct val="90000"/>
              </a:lnSpc>
            </a:pPr>
            <a:r>
              <a:rPr lang="en-US" dirty="0"/>
              <a:t>x86 handles TLB misses in HW</a:t>
            </a:r>
          </a:p>
          <a:p>
            <a:pPr lvl="1">
              <a:lnSpc>
                <a:spcPct val="90000"/>
              </a:lnSpc>
            </a:pPr>
            <a:r>
              <a:rPr lang="en-US" sz="2200" dirty="0"/>
              <a:t>HW walks the page tables =&gt; Inserts virtual to physical mapping</a:t>
            </a:r>
          </a:p>
          <a:p>
            <a:pPr>
              <a:lnSpc>
                <a:spcPct val="90000"/>
              </a:lnSpc>
            </a:pPr>
            <a:endParaRPr lang="en-US" dirty="0"/>
          </a:p>
          <a:p>
            <a:pPr>
              <a:lnSpc>
                <a:spcPct val="90000"/>
              </a:lnSpc>
            </a:pPr>
            <a:endParaRPr lang="en-US" dirty="0"/>
          </a:p>
          <a:p>
            <a:pPr>
              <a:lnSpc>
                <a:spcPct val="90000"/>
              </a:lnSpc>
            </a:pPr>
            <a:endParaRPr lang="en-US" dirty="0"/>
          </a:p>
        </p:txBody>
      </p:sp>
      <p:sp>
        <p:nvSpPr>
          <p:cNvPr id="4" name="Title 3"/>
          <p:cNvSpPr>
            <a:spLocks noGrp="1"/>
          </p:cNvSpPr>
          <p:nvPr>
            <p:ph type="title"/>
          </p:nvPr>
        </p:nvSpPr>
        <p:spPr/>
        <p:txBody>
          <a:bodyPr/>
          <a:lstStyle/>
          <a:p>
            <a:r>
              <a:rPr lang="en-US" dirty="0"/>
              <a:t>x86 Memory Management Primer</a:t>
            </a:r>
          </a:p>
        </p:txBody>
      </p:sp>
      <p:pic>
        <p:nvPicPr>
          <p:cNvPr id="5"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4675" y="4014788"/>
            <a:ext cx="3819525" cy="253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44887" y="4014788"/>
            <a:ext cx="4019550" cy="2605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6"/>
          <p:cNvSpPr>
            <a:spLocks noGrp="1"/>
          </p:cNvSpPr>
          <p:nvPr>
            <p:ph type="sldNum" sz="quarter" idx="12"/>
          </p:nvPr>
        </p:nvSpPr>
        <p:spPr/>
        <p:txBody>
          <a:bodyPr/>
          <a:lstStyle/>
          <a:p>
            <a:pPr>
              <a:defRPr/>
            </a:pPr>
            <a:fld id="{729111C5-E04E-4942-8174-12BB645D56A6}" type="slidenum">
              <a:rPr lang="en-US" smtClean="0"/>
              <a:pPr>
                <a:defRPr/>
              </a:pPr>
              <a:t>66</a:t>
            </a:fld>
            <a:endParaRPr lang="en-US"/>
          </a:p>
        </p:txBody>
      </p:sp>
    </p:spTree>
    <p:extLst>
      <p:ext uri="{BB962C8B-B14F-4D97-AF65-F5344CB8AC3E}">
        <p14:creationId xmlns:p14="http://schemas.microsoft.com/office/powerpoint/2010/main" val="168874408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a:t>Three abstractions of memory</a:t>
            </a:r>
          </a:p>
          <a:p>
            <a:r>
              <a:rPr lang="en-US" b="1" dirty="0"/>
              <a:t>Machine:</a:t>
            </a:r>
            <a:r>
              <a:rPr lang="en-US" dirty="0"/>
              <a:t> actual hardware memory (e.g. 2GB of DRAM)</a:t>
            </a:r>
          </a:p>
          <a:p>
            <a:r>
              <a:rPr lang="en-US" b="1" dirty="0"/>
              <a:t>Physical:</a:t>
            </a:r>
            <a:r>
              <a:rPr lang="en-US" dirty="0"/>
              <a:t> abstraction of hardware memory, OS managed </a:t>
            </a:r>
          </a:p>
          <a:p>
            <a:pPr lvl="1"/>
            <a:r>
              <a:rPr lang="en-US" dirty="0"/>
              <a:t>E.g. VMM allocates 512 MB to a VM, the OS thinks the computer has 512 MB of contiguous physical memory</a:t>
            </a:r>
          </a:p>
          <a:p>
            <a:pPr lvl="1"/>
            <a:r>
              <a:rPr lang="en-US" dirty="0"/>
              <a:t>(Underlying machine memory may be </a:t>
            </a:r>
            <a:r>
              <a:rPr lang="en-US" dirty="0" err="1"/>
              <a:t>discontiguous</a:t>
            </a:r>
            <a:r>
              <a:rPr lang="en-US" dirty="0"/>
              <a:t>)</a:t>
            </a:r>
          </a:p>
          <a:p>
            <a:r>
              <a:rPr lang="en-US" b="1" dirty="0"/>
              <a:t>Virtual:</a:t>
            </a:r>
            <a:r>
              <a:rPr lang="en-US" dirty="0"/>
              <a:t> virtual address space</a:t>
            </a:r>
          </a:p>
          <a:p>
            <a:pPr lvl="1"/>
            <a:r>
              <a:rPr lang="en-US" dirty="0"/>
              <a:t>Standard </a:t>
            </a:r>
            <a:r>
              <a:rPr lang="en-US" dirty="0" smtClean="0"/>
              <a:t>2</a:t>
            </a:r>
            <a:r>
              <a:rPr lang="en-US" baseline="30000" dirty="0" smtClean="0"/>
              <a:t>32</a:t>
            </a:r>
            <a:r>
              <a:rPr lang="en-US" dirty="0" smtClean="0"/>
              <a:t> </a:t>
            </a:r>
            <a:r>
              <a:rPr lang="en-US" dirty="0"/>
              <a:t>address space </a:t>
            </a:r>
          </a:p>
          <a:p>
            <a:endParaRPr lang="en-US" dirty="0" smtClean="0"/>
          </a:p>
          <a:p>
            <a:r>
              <a:rPr lang="en-US" dirty="0" smtClean="0"/>
              <a:t>In </a:t>
            </a:r>
            <a:r>
              <a:rPr lang="en-US" dirty="0"/>
              <a:t>each VM, OS creates and manages page tables for its virtual address spaces without </a:t>
            </a:r>
            <a:r>
              <a:rPr lang="en-US" dirty="0" smtClean="0"/>
              <a:t>modification</a:t>
            </a:r>
          </a:p>
          <a:p>
            <a:pPr lvl="1"/>
            <a:r>
              <a:rPr lang="en-US" dirty="0" smtClean="0"/>
              <a:t>But these page tables </a:t>
            </a:r>
            <a:r>
              <a:rPr lang="en-US" b="1" dirty="0" smtClean="0"/>
              <a:t>are not used </a:t>
            </a:r>
            <a:r>
              <a:rPr lang="en-US" dirty="0" smtClean="0"/>
              <a:t>by the MMU</a:t>
            </a:r>
          </a:p>
        </p:txBody>
      </p:sp>
      <p:sp>
        <p:nvSpPr>
          <p:cNvPr id="4" name="Title 3"/>
          <p:cNvSpPr>
            <a:spLocks noGrp="1"/>
          </p:cNvSpPr>
          <p:nvPr>
            <p:ph type="title"/>
          </p:nvPr>
        </p:nvSpPr>
        <p:spPr/>
        <p:txBody>
          <a:bodyPr/>
          <a:lstStyle/>
          <a:p>
            <a:r>
              <a:rPr lang="en-US" dirty="0"/>
              <a:t>Shadow Page Tables </a:t>
            </a:r>
          </a:p>
        </p:txBody>
      </p:sp>
      <p:sp>
        <p:nvSpPr>
          <p:cNvPr id="5" name="Slide Number Placeholder 4"/>
          <p:cNvSpPr>
            <a:spLocks noGrp="1"/>
          </p:cNvSpPr>
          <p:nvPr>
            <p:ph type="sldNum" sz="quarter" idx="12"/>
          </p:nvPr>
        </p:nvSpPr>
        <p:spPr/>
        <p:txBody>
          <a:bodyPr/>
          <a:lstStyle/>
          <a:p>
            <a:pPr>
              <a:defRPr/>
            </a:pPr>
            <a:fld id="{729111C5-E04E-4942-8174-12BB645D56A6}" type="slidenum">
              <a:rPr lang="en-US" smtClean="0"/>
              <a:pPr>
                <a:defRPr/>
              </a:pPr>
              <a:t>67</a:t>
            </a:fld>
            <a:endParaRPr lang="en-US"/>
          </a:p>
        </p:txBody>
      </p:sp>
    </p:spTree>
    <p:extLst>
      <p:ext uri="{BB962C8B-B14F-4D97-AF65-F5344CB8AC3E}">
        <p14:creationId xmlns:p14="http://schemas.microsoft.com/office/powerpoint/2010/main" val="1577924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endParaRPr lang="en-US" dirty="0"/>
          </a:p>
          <a:p>
            <a:r>
              <a:rPr lang="en-US" dirty="0"/>
              <a:t>Native</a:t>
            </a:r>
          </a:p>
          <a:p>
            <a:endParaRPr lang="en-US" dirty="0"/>
          </a:p>
          <a:p>
            <a:endParaRPr lang="en-US" dirty="0"/>
          </a:p>
          <a:p>
            <a:endParaRPr lang="en-US" dirty="0"/>
          </a:p>
          <a:p>
            <a:endParaRPr lang="en-US" dirty="0"/>
          </a:p>
          <a:p>
            <a:endParaRPr lang="en-US" dirty="0"/>
          </a:p>
          <a:p>
            <a:r>
              <a:rPr lang="en-US" dirty="0" smtClean="0"/>
              <a:t>Virtualized</a:t>
            </a:r>
            <a:endParaRPr lang="en-US" dirty="0"/>
          </a:p>
        </p:txBody>
      </p:sp>
      <p:sp>
        <p:nvSpPr>
          <p:cNvPr id="4" name="Title 3"/>
          <p:cNvSpPr>
            <a:spLocks noGrp="1"/>
          </p:cNvSpPr>
          <p:nvPr>
            <p:ph type="title"/>
          </p:nvPr>
        </p:nvSpPr>
        <p:spPr/>
        <p:txBody>
          <a:bodyPr/>
          <a:lstStyle/>
          <a:p>
            <a:r>
              <a:rPr lang="en-US" dirty="0"/>
              <a:t>Three Abstractions of </a:t>
            </a:r>
            <a:r>
              <a:rPr lang="en-US" dirty="0" smtClean="0"/>
              <a:t>Memory</a:t>
            </a:r>
            <a:endParaRPr lang="en-US" dirty="0"/>
          </a:p>
        </p:txBody>
      </p:sp>
      <p:pic>
        <p:nvPicPr>
          <p:cNvPr id="5" name="Picture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41625" y="1463675"/>
            <a:ext cx="4929188" cy="219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3921125"/>
            <a:ext cx="6097588"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a:spLocks noChangeArrowheads="1"/>
          </p:cNvSpPr>
          <p:nvPr/>
        </p:nvSpPr>
        <p:spPr bwMode="auto">
          <a:xfrm>
            <a:off x="7097958" y="1788767"/>
            <a:ext cx="659603"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Char char="•"/>
              <a:defRPr sz="2800">
                <a:solidFill>
                  <a:schemeClr val="tx1"/>
                </a:solidFill>
                <a:latin typeface="Arial" charset="0"/>
                <a:ea typeface="ＭＳ Ｐゴシック" charset="-128"/>
              </a:defRPr>
            </a:lvl1pPr>
            <a:lvl2pPr marL="742950" indent="-285750">
              <a:spcBef>
                <a:spcPct val="20000"/>
              </a:spcBef>
              <a:buClr>
                <a:schemeClr val="accent2"/>
              </a:buClr>
              <a:buChar char="•"/>
              <a:defRPr sz="2400">
                <a:solidFill>
                  <a:schemeClr val="tx1"/>
                </a:solidFill>
                <a:latin typeface="Arial" charset="0"/>
                <a:ea typeface="ＭＳ Ｐゴシック" charset="-128"/>
              </a:defRPr>
            </a:lvl2pPr>
            <a:lvl3pPr marL="1143000" indent="-228600">
              <a:spcBef>
                <a:spcPct val="20000"/>
              </a:spcBef>
              <a:buClr>
                <a:schemeClr val="accent2"/>
              </a:buClr>
              <a:buChar char="•"/>
              <a:defRPr sz="2400">
                <a:solidFill>
                  <a:schemeClr val="tx1"/>
                </a:solidFill>
                <a:latin typeface="Arial" charset="0"/>
                <a:ea typeface="ＭＳ Ｐゴシック" charset="-128"/>
              </a:defRPr>
            </a:lvl3pPr>
            <a:lvl4pPr marL="1600200" indent="-228600">
              <a:spcBef>
                <a:spcPct val="20000"/>
              </a:spcBef>
              <a:buClr>
                <a:schemeClr val="accent2"/>
              </a:buClr>
              <a:buChar char="•"/>
              <a:defRPr sz="2000">
                <a:solidFill>
                  <a:schemeClr val="tx1"/>
                </a:solidFill>
                <a:latin typeface="Arial" charset="0"/>
                <a:ea typeface="ＭＳ Ｐゴシック" charset="-128"/>
              </a:defRPr>
            </a:lvl4pPr>
            <a:lvl5pPr marL="2057400" indent="-228600">
              <a:spcBef>
                <a:spcPct val="20000"/>
              </a:spcBef>
              <a:buClr>
                <a:schemeClr val="accent2"/>
              </a:buClr>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Arial" charset="0"/>
                <a:ea typeface="ＭＳ Ｐゴシック" charset="-128"/>
              </a:defRPr>
            </a:lvl9pPr>
          </a:lstStyle>
          <a:p>
            <a:pPr>
              <a:spcBef>
                <a:spcPct val="0"/>
              </a:spcBef>
              <a:buClrTx/>
              <a:buFontTx/>
              <a:buNone/>
            </a:pPr>
            <a:r>
              <a:rPr lang="en-US" altLang="en-US" sz="1200" b="0" dirty="0"/>
              <a:t>Virtual </a:t>
            </a:r>
            <a:br>
              <a:rPr lang="en-US" altLang="en-US" sz="1200" b="0" dirty="0"/>
            </a:br>
            <a:r>
              <a:rPr lang="en-US" altLang="en-US" sz="1200" b="0" dirty="0"/>
              <a:t>Pages</a:t>
            </a:r>
          </a:p>
        </p:txBody>
      </p:sp>
      <p:sp>
        <p:nvSpPr>
          <p:cNvPr id="8" name="TextBox 7"/>
          <p:cNvSpPr txBox="1">
            <a:spLocks noChangeArrowheads="1"/>
          </p:cNvSpPr>
          <p:nvPr/>
        </p:nvSpPr>
        <p:spPr bwMode="auto">
          <a:xfrm>
            <a:off x="8180391" y="4359897"/>
            <a:ext cx="659603" cy="46166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accent2"/>
              </a:buClr>
              <a:buChar char="•"/>
              <a:defRPr sz="2800">
                <a:solidFill>
                  <a:schemeClr val="tx1"/>
                </a:solidFill>
                <a:latin typeface="Arial" charset="0"/>
                <a:ea typeface="ＭＳ Ｐゴシック" charset="-128"/>
              </a:defRPr>
            </a:lvl1pPr>
            <a:lvl2pPr marL="742950" indent="-285750">
              <a:spcBef>
                <a:spcPct val="20000"/>
              </a:spcBef>
              <a:buClr>
                <a:schemeClr val="accent2"/>
              </a:buClr>
              <a:buChar char="•"/>
              <a:defRPr sz="2400">
                <a:solidFill>
                  <a:schemeClr val="tx1"/>
                </a:solidFill>
                <a:latin typeface="Arial" charset="0"/>
                <a:ea typeface="ＭＳ Ｐゴシック" charset="-128"/>
              </a:defRPr>
            </a:lvl2pPr>
            <a:lvl3pPr marL="1143000" indent="-228600">
              <a:spcBef>
                <a:spcPct val="20000"/>
              </a:spcBef>
              <a:buClr>
                <a:schemeClr val="accent2"/>
              </a:buClr>
              <a:buChar char="•"/>
              <a:defRPr sz="2400">
                <a:solidFill>
                  <a:schemeClr val="tx1"/>
                </a:solidFill>
                <a:latin typeface="Arial" charset="0"/>
                <a:ea typeface="ＭＳ Ｐゴシック" charset="-128"/>
              </a:defRPr>
            </a:lvl3pPr>
            <a:lvl4pPr marL="1600200" indent="-228600">
              <a:spcBef>
                <a:spcPct val="20000"/>
              </a:spcBef>
              <a:buClr>
                <a:schemeClr val="accent2"/>
              </a:buClr>
              <a:buChar char="•"/>
              <a:defRPr sz="2000">
                <a:solidFill>
                  <a:schemeClr val="tx1"/>
                </a:solidFill>
                <a:latin typeface="Arial" charset="0"/>
                <a:ea typeface="ＭＳ Ｐゴシック" charset="-128"/>
              </a:defRPr>
            </a:lvl4pPr>
            <a:lvl5pPr marL="2057400" indent="-228600">
              <a:spcBef>
                <a:spcPct val="20000"/>
              </a:spcBef>
              <a:buClr>
                <a:schemeClr val="accent2"/>
              </a:buClr>
              <a:buChar char="•"/>
              <a:defRPr sz="2000">
                <a:solidFill>
                  <a:schemeClr val="tx1"/>
                </a:solidFill>
                <a:latin typeface="Arial" charset="0"/>
                <a:ea typeface="ＭＳ Ｐゴシック" charset="-128"/>
              </a:defRPr>
            </a:lvl5pPr>
            <a:lvl6pPr marL="2514600" indent="-228600" eaLnBrk="0" fontAlgn="base" hangingPunct="0">
              <a:spcBef>
                <a:spcPct val="20000"/>
              </a:spcBef>
              <a:spcAft>
                <a:spcPct val="0"/>
              </a:spcAft>
              <a:buClr>
                <a:schemeClr val="accent2"/>
              </a:buClr>
              <a:buChar char="•"/>
              <a:defRPr sz="2000">
                <a:solidFill>
                  <a:schemeClr val="tx1"/>
                </a:solidFill>
                <a:latin typeface="Arial" charset="0"/>
                <a:ea typeface="ＭＳ Ｐゴシック" charset="-128"/>
              </a:defRPr>
            </a:lvl6pPr>
            <a:lvl7pPr marL="2971800" indent="-228600" eaLnBrk="0" fontAlgn="base" hangingPunct="0">
              <a:spcBef>
                <a:spcPct val="20000"/>
              </a:spcBef>
              <a:spcAft>
                <a:spcPct val="0"/>
              </a:spcAft>
              <a:buClr>
                <a:schemeClr val="accent2"/>
              </a:buClr>
              <a:buChar char="•"/>
              <a:defRPr sz="2000">
                <a:solidFill>
                  <a:schemeClr val="tx1"/>
                </a:solidFill>
                <a:latin typeface="Arial" charset="0"/>
                <a:ea typeface="ＭＳ Ｐゴシック" charset="-128"/>
              </a:defRPr>
            </a:lvl7pPr>
            <a:lvl8pPr marL="3429000" indent="-228600" eaLnBrk="0" fontAlgn="base" hangingPunct="0">
              <a:spcBef>
                <a:spcPct val="20000"/>
              </a:spcBef>
              <a:spcAft>
                <a:spcPct val="0"/>
              </a:spcAft>
              <a:buClr>
                <a:schemeClr val="accent2"/>
              </a:buClr>
              <a:buChar char="•"/>
              <a:defRPr sz="2000">
                <a:solidFill>
                  <a:schemeClr val="tx1"/>
                </a:solidFill>
                <a:latin typeface="Arial" charset="0"/>
                <a:ea typeface="ＭＳ Ｐゴシック" charset="-128"/>
              </a:defRPr>
            </a:lvl8pPr>
            <a:lvl9pPr marL="3886200" indent="-228600" eaLnBrk="0" fontAlgn="base" hangingPunct="0">
              <a:spcBef>
                <a:spcPct val="20000"/>
              </a:spcBef>
              <a:spcAft>
                <a:spcPct val="0"/>
              </a:spcAft>
              <a:buClr>
                <a:schemeClr val="accent2"/>
              </a:buClr>
              <a:buChar char="•"/>
              <a:defRPr sz="2000">
                <a:solidFill>
                  <a:schemeClr val="tx1"/>
                </a:solidFill>
                <a:latin typeface="Arial" charset="0"/>
                <a:ea typeface="ＭＳ Ｐゴシック" charset="-128"/>
              </a:defRPr>
            </a:lvl9pPr>
          </a:lstStyle>
          <a:p>
            <a:pPr>
              <a:spcBef>
                <a:spcPct val="0"/>
              </a:spcBef>
              <a:buClrTx/>
              <a:buFontTx/>
              <a:buNone/>
            </a:pPr>
            <a:r>
              <a:rPr lang="en-US" altLang="en-US" sz="1200" b="0"/>
              <a:t>Virtual </a:t>
            </a:r>
            <a:br>
              <a:rPr lang="en-US" altLang="en-US" sz="1200" b="0"/>
            </a:br>
            <a:r>
              <a:rPr lang="en-US" altLang="en-US" sz="1200" b="0"/>
              <a:t>Pages</a:t>
            </a:r>
          </a:p>
        </p:txBody>
      </p:sp>
      <p:sp>
        <p:nvSpPr>
          <p:cNvPr id="9" name="Slide Number Placeholder 8"/>
          <p:cNvSpPr>
            <a:spLocks noGrp="1"/>
          </p:cNvSpPr>
          <p:nvPr>
            <p:ph type="sldNum" sz="quarter" idx="12"/>
          </p:nvPr>
        </p:nvSpPr>
        <p:spPr/>
        <p:txBody>
          <a:bodyPr/>
          <a:lstStyle/>
          <a:p>
            <a:pPr>
              <a:defRPr/>
            </a:pPr>
            <a:fld id="{729111C5-E04E-4942-8174-12BB645D56A6}" type="slidenum">
              <a:rPr lang="en-US" smtClean="0"/>
              <a:pPr>
                <a:defRPr/>
              </a:pPr>
              <a:t>68</a:t>
            </a:fld>
            <a:endParaRPr lang="en-US"/>
          </a:p>
        </p:txBody>
      </p:sp>
    </p:spTree>
    <p:extLst>
      <p:ext uri="{BB962C8B-B14F-4D97-AF65-F5344CB8AC3E}">
        <p14:creationId xmlns:p14="http://schemas.microsoft.com/office/powerpoint/2010/main" val="89696000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pPr>
              <a:lnSpc>
                <a:spcPct val="110000"/>
              </a:lnSpc>
            </a:pPr>
            <a:r>
              <a:rPr lang="en-US" dirty="0"/>
              <a:t>VMM creates and manages page tables that map virtual pages directly to machine pages </a:t>
            </a:r>
          </a:p>
          <a:p>
            <a:pPr lvl="1">
              <a:lnSpc>
                <a:spcPct val="110000"/>
              </a:lnSpc>
            </a:pPr>
            <a:r>
              <a:rPr lang="en-US" dirty="0"/>
              <a:t>These tables are loaded into the MMU on a context switch </a:t>
            </a:r>
          </a:p>
          <a:p>
            <a:pPr lvl="1">
              <a:lnSpc>
                <a:spcPct val="110000"/>
              </a:lnSpc>
            </a:pPr>
            <a:r>
              <a:rPr lang="en-US" dirty="0"/>
              <a:t>VMM page tables are the shadow page tables</a:t>
            </a:r>
          </a:p>
          <a:p>
            <a:pPr>
              <a:lnSpc>
                <a:spcPct val="110000"/>
              </a:lnSpc>
            </a:pPr>
            <a:r>
              <a:rPr lang="en-US" dirty="0"/>
              <a:t>VMM needs to keep its V =&gt; M tables consistent with changes made by OS to its V=&gt;P tables </a:t>
            </a:r>
          </a:p>
          <a:p>
            <a:pPr lvl="1">
              <a:lnSpc>
                <a:spcPct val="110000"/>
              </a:lnSpc>
            </a:pPr>
            <a:r>
              <a:rPr lang="en-US" dirty="0"/>
              <a:t>VMM maps OS page tables as read only</a:t>
            </a:r>
          </a:p>
          <a:p>
            <a:pPr lvl="1">
              <a:lnSpc>
                <a:spcPct val="110000"/>
              </a:lnSpc>
            </a:pPr>
            <a:r>
              <a:rPr lang="en-US" dirty="0"/>
              <a:t>When OS writes to page tables, trap to VMM</a:t>
            </a:r>
          </a:p>
          <a:p>
            <a:pPr lvl="1">
              <a:lnSpc>
                <a:spcPct val="110000"/>
              </a:lnSpc>
            </a:pPr>
            <a:r>
              <a:rPr lang="en-US" dirty="0"/>
              <a:t>VMM applies write to shadow table and OS table, returns </a:t>
            </a:r>
          </a:p>
          <a:p>
            <a:pPr lvl="1">
              <a:lnSpc>
                <a:spcPct val="110000"/>
              </a:lnSpc>
            </a:pPr>
            <a:r>
              <a:rPr lang="en-US" dirty="0"/>
              <a:t>Also known as memory tracing</a:t>
            </a:r>
          </a:p>
          <a:p>
            <a:pPr lvl="1">
              <a:lnSpc>
                <a:spcPct val="110000"/>
              </a:lnSpc>
            </a:pPr>
            <a:r>
              <a:rPr lang="en-US" dirty="0"/>
              <a:t>Again, more overhead</a:t>
            </a:r>
            <a:r>
              <a:rPr lang="en-US" dirty="0" smtClean="0"/>
              <a:t>...</a:t>
            </a:r>
            <a:endParaRPr lang="en-US" dirty="0"/>
          </a:p>
        </p:txBody>
      </p:sp>
      <p:sp>
        <p:nvSpPr>
          <p:cNvPr id="4" name="Title 3"/>
          <p:cNvSpPr>
            <a:spLocks noGrp="1"/>
          </p:cNvSpPr>
          <p:nvPr>
            <p:ph type="title"/>
          </p:nvPr>
        </p:nvSpPr>
        <p:spPr/>
        <p:txBody>
          <a:bodyPr/>
          <a:lstStyle/>
          <a:p>
            <a:r>
              <a:rPr lang="en-US" dirty="0"/>
              <a:t>Shadow Page </a:t>
            </a:r>
            <a:r>
              <a:rPr lang="en-US" dirty="0" smtClean="0"/>
              <a:t>Tables </a:t>
            </a:r>
            <a:r>
              <a:rPr lang="en-US" dirty="0"/>
              <a:t>(continued)</a:t>
            </a:r>
          </a:p>
        </p:txBody>
      </p:sp>
      <p:sp>
        <p:nvSpPr>
          <p:cNvPr id="5" name="Slide Number Placeholder 4"/>
          <p:cNvSpPr>
            <a:spLocks noGrp="1"/>
          </p:cNvSpPr>
          <p:nvPr>
            <p:ph type="sldNum" sz="quarter" idx="12"/>
          </p:nvPr>
        </p:nvSpPr>
        <p:spPr/>
        <p:txBody>
          <a:bodyPr/>
          <a:lstStyle/>
          <a:p>
            <a:pPr>
              <a:defRPr/>
            </a:pPr>
            <a:fld id="{729111C5-E04E-4942-8174-12BB645D56A6}" type="slidenum">
              <a:rPr lang="en-US" smtClean="0"/>
              <a:pPr>
                <a:defRPr/>
              </a:pPr>
              <a:t>69</a:t>
            </a:fld>
            <a:endParaRPr lang="en-US"/>
          </a:p>
        </p:txBody>
      </p:sp>
    </p:spTree>
    <p:extLst>
      <p:ext uri="{BB962C8B-B14F-4D97-AF65-F5344CB8AC3E}">
        <p14:creationId xmlns:p14="http://schemas.microsoft.com/office/powerpoint/2010/main" val="972583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Scaling up</a:t>
            </a:r>
            <a:endParaRPr lang="en-US"/>
          </a:p>
        </p:txBody>
      </p:sp>
      <p:sp>
        <p:nvSpPr>
          <p:cNvPr id="3" name="Content Placeholder 2"/>
          <p:cNvSpPr>
            <a:spLocks noGrp="1"/>
          </p:cNvSpPr>
          <p:nvPr>
            <p:ph idx="1"/>
          </p:nvPr>
        </p:nvSpPr>
        <p:spPr>
          <a:xfrm>
            <a:off x="990600" y="4219575"/>
            <a:ext cx="7772400" cy="1800225"/>
          </a:xfrm>
        </p:spPr>
        <p:txBody>
          <a:bodyPr>
            <a:normAutofit lnSpcReduction="10000"/>
          </a:bodyPr>
          <a:lstStyle/>
          <a:p>
            <a:r>
              <a:rPr lang="en-US" smtClean="0"/>
              <a:t>What if one computer is not enough?</a:t>
            </a:r>
          </a:p>
          <a:p>
            <a:pPr lvl="1"/>
            <a:r>
              <a:rPr lang="en-US" smtClean="0"/>
              <a:t>Buy a bigger (server-class) computer</a:t>
            </a:r>
            <a:br>
              <a:rPr lang="en-US" smtClean="0"/>
            </a:br>
            <a:endParaRPr lang="en-US" smtClean="0"/>
          </a:p>
          <a:p>
            <a:r>
              <a:rPr lang="en-US" smtClean="0"/>
              <a:t>What if the biggest computer is not enough?</a:t>
            </a:r>
          </a:p>
          <a:p>
            <a:pPr lvl="1"/>
            <a:r>
              <a:rPr lang="en-US" smtClean="0"/>
              <a:t>Buy many computers</a:t>
            </a:r>
            <a:endParaRPr lang="en-US"/>
          </a:p>
        </p:txBody>
      </p:sp>
      <p:pic>
        <p:nvPicPr>
          <p:cNvPr id="6" name="Picture 5" descr="s1_cut.jpg"/>
          <p:cNvPicPr>
            <a:picLocks noChangeAspect="1"/>
          </p:cNvPicPr>
          <p:nvPr/>
        </p:nvPicPr>
        <p:blipFill>
          <a:blip r:embed="rId2" cstate="print"/>
          <a:stretch>
            <a:fillRect/>
          </a:stretch>
        </p:blipFill>
        <p:spPr>
          <a:xfrm>
            <a:off x="2133600" y="2399982"/>
            <a:ext cx="853494" cy="1009967"/>
          </a:xfrm>
          <a:prstGeom prst="rect">
            <a:avLst/>
          </a:prstGeom>
        </p:spPr>
      </p:pic>
      <p:pic>
        <p:nvPicPr>
          <p:cNvPr id="7" name="Picture 6" descr="s2_cut.jpg"/>
          <p:cNvPicPr>
            <a:picLocks noChangeAspect="1"/>
          </p:cNvPicPr>
          <p:nvPr/>
        </p:nvPicPr>
        <p:blipFill>
          <a:blip r:embed="rId3" cstate="print"/>
          <a:stretch>
            <a:fillRect/>
          </a:stretch>
        </p:blipFill>
        <p:spPr>
          <a:xfrm flipH="1">
            <a:off x="3826588" y="2084358"/>
            <a:ext cx="1250237" cy="1368184"/>
          </a:xfrm>
          <a:prstGeom prst="rect">
            <a:avLst/>
          </a:prstGeom>
        </p:spPr>
      </p:pic>
      <p:pic>
        <p:nvPicPr>
          <p:cNvPr id="8" name="Picture 7" descr="cluster.jpg"/>
          <p:cNvPicPr>
            <a:picLocks noChangeAspect="1"/>
          </p:cNvPicPr>
          <p:nvPr/>
        </p:nvPicPr>
        <p:blipFill>
          <a:blip r:embed="rId4" cstate="print"/>
          <a:stretch>
            <a:fillRect/>
          </a:stretch>
        </p:blipFill>
        <p:spPr>
          <a:xfrm flipH="1">
            <a:off x="5686055" y="598629"/>
            <a:ext cx="2029194" cy="2822835"/>
          </a:xfrm>
          <a:prstGeom prst="rect">
            <a:avLst/>
          </a:prstGeom>
        </p:spPr>
      </p:pic>
      <p:sp>
        <p:nvSpPr>
          <p:cNvPr id="13" name="TextBox 12"/>
          <p:cNvSpPr txBox="1"/>
          <p:nvPr/>
        </p:nvSpPr>
        <p:spPr>
          <a:xfrm>
            <a:off x="2085975" y="3543300"/>
            <a:ext cx="885824" cy="307777"/>
          </a:xfrm>
          <a:prstGeom prst="rect">
            <a:avLst/>
          </a:prstGeom>
          <a:noFill/>
        </p:spPr>
        <p:txBody>
          <a:bodyPr wrap="square" rtlCol="0">
            <a:spAutoFit/>
          </a:bodyPr>
          <a:lstStyle/>
          <a:p>
            <a:r>
              <a:rPr lang="en-US" sz="1400" dirty="0" smtClean="0">
                <a:latin typeface="+mn-lt"/>
              </a:rPr>
              <a:t>PC</a:t>
            </a:r>
            <a:endParaRPr lang="en-US" sz="1400" dirty="0">
              <a:latin typeface="+mn-lt"/>
            </a:endParaRPr>
          </a:p>
        </p:txBody>
      </p:sp>
      <p:sp>
        <p:nvSpPr>
          <p:cNvPr id="14" name="TextBox 13"/>
          <p:cNvSpPr txBox="1"/>
          <p:nvPr/>
        </p:nvSpPr>
        <p:spPr>
          <a:xfrm>
            <a:off x="3867151" y="3524250"/>
            <a:ext cx="1133474" cy="307777"/>
          </a:xfrm>
          <a:prstGeom prst="rect">
            <a:avLst/>
          </a:prstGeom>
          <a:noFill/>
        </p:spPr>
        <p:txBody>
          <a:bodyPr wrap="square" rtlCol="0">
            <a:spAutoFit/>
          </a:bodyPr>
          <a:lstStyle/>
          <a:p>
            <a:r>
              <a:rPr lang="en-US" sz="1400" smtClean="0">
                <a:latin typeface="+mn-lt"/>
              </a:rPr>
              <a:t>Server</a:t>
            </a:r>
            <a:endParaRPr lang="en-US" sz="1400">
              <a:latin typeface="+mn-lt"/>
            </a:endParaRPr>
          </a:p>
        </p:txBody>
      </p:sp>
      <p:sp>
        <p:nvSpPr>
          <p:cNvPr id="15" name="TextBox 14"/>
          <p:cNvSpPr txBox="1"/>
          <p:nvPr/>
        </p:nvSpPr>
        <p:spPr>
          <a:xfrm>
            <a:off x="6210299" y="3533775"/>
            <a:ext cx="1019175" cy="307777"/>
          </a:xfrm>
          <a:prstGeom prst="rect">
            <a:avLst/>
          </a:prstGeom>
          <a:noFill/>
        </p:spPr>
        <p:txBody>
          <a:bodyPr wrap="square" rtlCol="0">
            <a:spAutoFit/>
          </a:bodyPr>
          <a:lstStyle/>
          <a:p>
            <a:r>
              <a:rPr lang="en-US" sz="1400" smtClean="0">
                <a:latin typeface="+mn-lt"/>
              </a:rPr>
              <a:t>Cluster</a:t>
            </a:r>
            <a:endParaRPr lang="en-US" sz="1400">
              <a:latin typeface="+mn-lt"/>
            </a:endParaRPr>
          </a:p>
        </p:txBody>
      </p:sp>
      <p:sp>
        <p:nvSpPr>
          <p:cNvPr id="9" name="Slide Number Placeholder 8"/>
          <p:cNvSpPr>
            <a:spLocks noGrp="1"/>
          </p:cNvSpPr>
          <p:nvPr>
            <p:ph type="sldNum" sz="quarter" idx="12"/>
          </p:nvPr>
        </p:nvSpPr>
        <p:spPr/>
        <p:txBody>
          <a:bodyPr/>
          <a:lstStyle/>
          <a:p>
            <a:pPr>
              <a:defRPr/>
            </a:pPr>
            <a:fld id="{729111C5-E04E-4942-8174-12BB645D56A6}" type="slidenum">
              <a:rPr lang="en-US" smtClean="0"/>
              <a:pPr>
                <a:defRPr/>
              </a:pPr>
              <a:t>7</a:t>
            </a:fld>
            <a:endParaRPr lang="en-US"/>
          </a:p>
        </p:txBody>
      </p:sp>
    </p:spTree>
    <p:extLst>
      <p:ext uri="{BB962C8B-B14F-4D97-AF65-F5344CB8AC3E}">
        <p14:creationId xmlns:p14="http://schemas.microsoft.com/office/powerpoint/2010/main" val="1722526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VMMs tend to have simple memory management </a:t>
            </a:r>
          </a:p>
          <a:p>
            <a:pPr lvl="1"/>
            <a:r>
              <a:rPr lang="en-US" dirty="0"/>
              <a:t>Static policy: VM gets 8GB at start </a:t>
            </a:r>
          </a:p>
          <a:p>
            <a:pPr lvl="2"/>
            <a:r>
              <a:rPr lang="en-US" dirty="0"/>
              <a:t>Dynamic adjustment is hard since OS cannot handle</a:t>
            </a:r>
          </a:p>
          <a:p>
            <a:pPr lvl="2"/>
            <a:r>
              <a:rPr lang="en-US" dirty="0"/>
              <a:t>No swapping to disk </a:t>
            </a:r>
          </a:p>
          <a:p>
            <a:endParaRPr lang="en-US" dirty="0"/>
          </a:p>
          <a:p>
            <a:r>
              <a:rPr lang="en-US" dirty="0"/>
              <a:t>More sophistication: Overcommit with </a:t>
            </a:r>
            <a:r>
              <a:rPr lang="en-US" dirty="0" err="1"/>
              <a:t>balooning</a:t>
            </a:r>
            <a:endParaRPr lang="en-US" dirty="0"/>
          </a:p>
          <a:p>
            <a:pPr lvl="1"/>
            <a:r>
              <a:rPr lang="en-US" dirty="0" err="1"/>
              <a:t>Baloon</a:t>
            </a:r>
            <a:r>
              <a:rPr lang="en-US" dirty="0"/>
              <a:t> driver runs inside OS =&gt; consume hardware pages</a:t>
            </a:r>
          </a:p>
          <a:p>
            <a:pPr lvl="1"/>
            <a:r>
              <a:rPr lang="en-US" dirty="0" err="1"/>
              <a:t>Baloon</a:t>
            </a:r>
            <a:r>
              <a:rPr lang="en-US" dirty="0"/>
              <a:t> grows or shrinks (gives back mem to other VMs)</a:t>
            </a:r>
          </a:p>
          <a:p>
            <a:endParaRPr lang="en-US" dirty="0"/>
          </a:p>
          <a:p>
            <a:r>
              <a:rPr lang="en-US" dirty="0"/>
              <a:t>Even more sophistication: memory de-duplication</a:t>
            </a:r>
          </a:p>
          <a:p>
            <a:pPr lvl="1"/>
            <a:r>
              <a:rPr lang="en-US" dirty="0"/>
              <a:t>Identify pages that are shared across VMs! </a:t>
            </a:r>
          </a:p>
        </p:txBody>
      </p:sp>
      <p:sp>
        <p:nvSpPr>
          <p:cNvPr id="4" name="Title 3"/>
          <p:cNvSpPr>
            <a:spLocks noGrp="1"/>
          </p:cNvSpPr>
          <p:nvPr>
            <p:ph type="title"/>
          </p:nvPr>
        </p:nvSpPr>
        <p:spPr/>
        <p:txBody>
          <a:bodyPr/>
          <a:lstStyle/>
          <a:p>
            <a:r>
              <a:rPr lang="en-US" dirty="0"/>
              <a:t>Memory Management / Allocation</a:t>
            </a:r>
          </a:p>
        </p:txBody>
      </p:sp>
      <p:sp>
        <p:nvSpPr>
          <p:cNvPr id="5" name="Slide Number Placeholder 4"/>
          <p:cNvSpPr>
            <a:spLocks noGrp="1"/>
          </p:cNvSpPr>
          <p:nvPr>
            <p:ph type="sldNum" sz="quarter" idx="12"/>
          </p:nvPr>
        </p:nvSpPr>
        <p:spPr/>
        <p:txBody>
          <a:bodyPr/>
          <a:lstStyle/>
          <a:p>
            <a:pPr>
              <a:defRPr/>
            </a:pPr>
            <a:fld id="{729111C5-E04E-4942-8174-12BB645D56A6}" type="slidenum">
              <a:rPr lang="en-US" smtClean="0"/>
              <a:pPr>
                <a:defRPr/>
              </a:pPr>
              <a:t>70</a:t>
            </a:fld>
            <a:endParaRPr lang="en-US"/>
          </a:p>
        </p:txBody>
      </p:sp>
    </p:spTree>
    <p:extLst>
      <p:ext uri="{BB962C8B-B14F-4D97-AF65-F5344CB8AC3E}">
        <p14:creationId xmlns:p14="http://schemas.microsoft.com/office/powerpoint/2010/main" val="1709519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9" end="9"/>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4" name="Title 3"/>
          <p:cNvSpPr>
            <a:spLocks noGrp="1"/>
          </p:cNvSpPr>
          <p:nvPr>
            <p:ph type="title"/>
          </p:nvPr>
        </p:nvSpPr>
        <p:spPr/>
        <p:txBody>
          <a:bodyPr/>
          <a:lstStyle/>
          <a:p>
            <a:r>
              <a:rPr lang="en-US" dirty="0"/>
              <a:t>Memory Ballooning</a:t>
            </a:r>
          </a:p>
        </p:txBody>
      </p:sp>
      <p:pic>
        <p:nvPicPr>
          <p:cNvPr id="5" name="Picture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6900" y="1414463"/>
            <a:ext cx="7678738" cy="461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12"/>
          </p:nvPr>
        </p:nvSpPr>
        <p:spPr/>
        <p:txBody>
          <a:bodyPr/>
          <a:lstStyle/>
          <a:p>
            <a:pPr>
              <a:defRPr/>
            </a:pPr>
            <a:fld id="{729111C5-E04E-4942-8174-12BB645D56A6}" type="slidenum">
              <a:rPr lang="en-US" smtClean="0"/>
              <a:pPr>
                <a:defRPr/>
              </a:pPr>
              <a:t>71</a:t>
            </a:fld>
            <a:endParaRPr lang="en-US"/>
          </a:p>
        </p:txBody>
      </p:sp>
    </p:spTree>
    <p:extLst>
      <p:ext uri="{BB962C8B-B14F-4D97-AF65-F5344CB8AC3E}">
        <p14:creationId xmlns:p14="http://schemas.microsoft.com/office/powerpoint/2010/main" val="70879216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4" name="Title 3"/>
          <p:cNvSpPr>
            <a:spLocks noGrp="1"/>
          </p:cNvSpPr>
          <p:nvPr>
            <p:ph type="title"/>
          </p:nvPr>
        </p:nvSpPr>
        <p:spPr/>
        <p:txBody>
          <a:bodyPr/>
          <a:lstStyle/>
          <a:p>
            <a:r>
              <a:rPr lang="en-US" dirty="0" smtClean="0"/>
              <a:t>Page Sharing</a:t>
            </a:r>
            <a:endParaRPr lang="en-US" dirty="0"/>
          </a:p>
        </p:txBody>
      </p:sp>
      <p:pic>
        <p:nvPicPr>
          <p:cNvPr id="5"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52939" y="1593710"/>
            <a:ext cx="6838122" cy="4200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12"/>
          </p:nvPr>
        </p:nvSpPr>
        <p:spPr/>
        <p:txBody>
          <a:bodyPr/>
          <a:lstStyle/>
          <a:p>
            <a:pPr>
              <a:defRPr/>
            </a:pPr>
            <a:fld id="{729111C5-E04E-4942-8174-12BB645D56A6}" type="slidenum">
              <a:rPr lang="en-US" smtClean="0"/>
              <a:pPr>
                <a:defRPr/>
              </a:pPr>
              <a:t>72</a:t>
            </a:fld>
            <a:endParaRPr lang="en-US"/>
          </a:p>
        </p:txBody>
      </p:sp>
    </p:spTree>
    <p:extLst>
      <p:ext uri="{BB962C8B-B14F-4D97-AF65-F5344CB8AC3E}">
        <p14:creationId xmlns:p14="http://schemas.microsoft.com/office/powerpoint/2010/main" val="165107974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4" name="Title 3"/>
          <p:cNvSpPr>
            <a:spLocks noGrp="1"/>
          </p:cNvSpPr>
          <p:nvPr>
            <p:ph type="title"/>
          </p:nvPr>
        </p:nvSpPr>
        <p:spPr/>
        <p:txBody>
          <a:bodyPr/>
          <a:lstStyle/>
          <a:p>
            <a:r>
              <a:rPr lang="en-US" dirty="0" smtClean="0"/>
              <a:t>Page Sharing</a:t>
            </a:r>
            <a:endParaRPr lang="en-US" dirty="0"/>
          </a:p>
        </p:txBody>
      </p:sp>
      <p:pic>
        <p:nvPicPr>
          <p:cNvPr id="6"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52939" y="1593711"/>
            <a:ext cx="6864626" cy="4212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4"/>
          <p:cNvSpPr>
            <a:spLocks noGrp="1"/>
          </p:cNvSpPr>
          <p:nvPr>
            <p:ph type="sldNum" sz="quarter" idx="12"/>
          </p:nvPr>
        </p:nvSpPr>
        <p:spPr/>
        <p:txBody>
          <a:bodyPr/>
          <a:lstStyle/>
          <a:p>
            <a:pPr>
              <a:defRPr/>
            </a:pPr>
            <a:fld id="{729111C5-E04E-4942-8174-12BB645D56A6}" type="slidenum">
              <a:rPr lang="en-US" smtClean="0"/>
              <a:pPr>
                <a:defRPr/>
              </a:pPr>
              <a:t>73</a:t>
            </a:fld>
            <a:endParaRPr lang="en-US"/>
          </a:p>
        </p:txBody>
      </p:sp>
    </p:spTree>
    <p:extLst>
      <p:ext uri="{BB962C8B-B14F-4D97-AF65-F5344CB8AC3E}">
        <p14:creationId xmlns:p14="http://schemas.microsoft.com/office/powerpoint/2010/main" val="206103771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90000"/>
              </a:lnSpc>
            </a:pPr>
            <a:r>
              <a:rPr lang="en-US" b="1" dirty="0" smtClean="0"/>
              <a:t>Challenge</a:t>
            </a:r>
            <a:r>
              <a:rPr lang="en-US" b="1" dirty="0"/>
              <a:t>:</a:t>
            </a:r>
            <a:r>
              <a:rPr lang="en-US" dirty="0"/>
              <a:t> Lots of I/O devices </a:t>
            </a:r>
          </a:p>
          <a:p>
            <a:pPr lvl="1">
              <a:lnSpc>
                <a:spcPct val="90000"/>
              </a:lnSpc>
            </a:pPr>
            <a:r>
              <a:rPr lang="en-US" dirty="0"/>
              <a:t>Problem: Writing device drivers for all I/O devices in the VMM layer is not a feasible option </a:t>
            </a:r>
          </a:p>
          <a:p>
            <a:pPr>
              <a:lnSpc>
                <a:spcPct val="90000"/>
              </a:lnSpc>
            </a:pPr>
            <a:r>
              <a:rPr lang="en-US" b="1" dirty="0" smtClean="0"/>
              <a:t>Insight</a:t>
            </a:r>
            <a:r>
              <a:rPr lang="en-US" b="1" dirty="0"/>
              <a:t>:</a:t>
            </a:r>
            <a:r>
              <a:rPr lang="en-US" dirty="0"/>
              <a:t> Device driver already written for popular </a:t>
            </a:r>
            <a:r>
              <a:rPr lang="en-US" dirty="0" smtClean="0"/>
              <a:t>OSes</a:t>
            </a:r>
            <a:endParaRPr lang="en-US" dirty="0"/>
          </a:p>
          <a:p>
            <a:pPr>
              <a:lnSpc>
                <a:spcPct val="90000"/>
              </a:lnSpc>
            </a:pPr>
            <a:r>
              <a:rPr lang="en-US" dirty="0"/>
              <a:t>Solution: Present </a:t>
            </a:r>
            <a:r>
              <a:rPr lang="en-US" b="1" dirty="0"/>
              <a:t>virtual </a:t>
            </a:r>
            <a:r>
              <a:rPr lang="en-US" dirty="0"/>
              <a:t>I/O devices to </a:t>
            </a:r>
            <a:r>
              <a:rPr lang="en-US" b="1" dirty="0"/>
              <a:t>guest </a:t>
            </a:r>
            <a:r>
              <a:rPr lang="en-US" dirty="0"/>
              <a:t>VMs and channel I/O requests to a trusted </a:t>
            </a:r>
            <a:r>
              <a:rPr lang="en-US" b="1" dirty="0"/>
              <a:t>host </a:t>
            </a:r>
            <a:r>
              <a:rPr lang="en-US" dirty="0"/>
              <a:t>VM (popular OS) </a:t>
            </a:r>
          </a:p>
          <a:p>
            <a:pPr>
              <a:lnSpc>
                <a:spcPct val="90000"/>
              </a:lnSpc>
            </a:pPr>
            <a:endParaRPr lang="en-US" dirty="0"/>
          </a:p>
        </p:txBody>
      </p:sp>
      <p:sp>
        <p:nvSpPr>
          <p:cNvPr id="4" name="Title 3"/>
          <p:cNvSpPr>
            <a:spLocks noGrp="1"/>
          </p:cNvSpPr>
          <p:nvPr>
            <p:ph type="title"/>
          </p:nvPr>
        </p:nvSpPr>
        <p:spPr/>
        <p:txBody>
          <a:bodyPr/>
          <a:lstStyle/>
          <a:p>
            <a:r>
              <a:rPr lang="en-US" dirty="0"/>
              <a:t>I/O Virtualization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41710" y="3903938"/>
            <a:ext cx="7547868" cy="28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5"/>
          <p:cNvSpPr>
            <a:spLocks noGrp="1"/>
          </p:cNvSpPr>
          <p:nvPr>
            <p:ph type="sldNum" sz="quarter" idx="12"/>
          </p:nvPr>
        </p:nvSpPr>
        <p:spPr/>
        <p:txBody>
          <a:bodyPr/>
          <a:lstStyle/>
          <a:p>
            <a:pPr>
              <a:defRPr/>
            </a:pPr>
            <a:fld id="{729111C5-E04E-4942-8174-12BB645D56A6}" type="slidenum">
              <a:rPr lang="en-US" smtClean="0"/>
              <a:pPr>
                <a:defRPr/>
              </a:pPr>
              <a:t>74</a:t>
            </a:fld>
            <a:endParaRPr lang="en-US"/>
          </a:p>
        </p:txBody>
      </p:sp>
    </p:spTree>
    <p:extLst>
      <p:ext uri="{BB962C8B-B14F-4D97-AF65-F5344CB8AC3E}">
        <p14:creationId xmlns:p14="http://schemas.microsoft.com/office/powerpoint/2010/main" val="94963308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90000"/>
              </a:lnSpc>
            </a:pPr>
            <a:r>
              <a:rPr lang="en-US" dirty="0"/>
              <a:t>However, overall I/O is complicated for VMMs</a:t>
            </a:r>
          </a:p>
          <a:p>
            <a:pPr lvl="1">
              <a:lnSpc>
                <a:spcPct val="90000"/>
              </a:lnSpc>
            </a:pPr>
            <a:r>
              <a:rPr lang="en-US" dirty="0"/>
              <a:t>Many short paths for I/O in OSes for performance</a:t>
            </a:r>
          </a:p>
          <a:p>
            <a:pPr lvl="1">
              <a:lnSpc>
                <a:spcPct val="90000"/>
              </a:lnSpc>
            </a:pPr>
            <a:r>
              <a:rPr lang="en-US" dirty="0"/>
              <a:t>Better if hypervisor needs to do less for I/O for guests,</a:t>
            </a:r>
          </a:p>
          <a:p>
            <a:pPr lvl="1">
              <a:lnSpc>
                <a:spcPct val="90000"/>
              </a:lnSpc>
            </a:pPr>
            <a:r>
              <a:rPr lang="en-US" dirty="0"/>
              <a:t>Possibilities include direct device access, DMA pass-through, direct interrupt delivery (need H/W support!)</a:t>
            </a:r>
          </a:p>
          <a:p>
            <a:pPr>
              <a:lnSpc>
                <a:spcPct val="90000"/>
              </a:lnSpc>
            </a:pPr>
            <a:r>
              <a:rPr lang="en-US" dirty="0"/>
              <a:t>Networking also complex as VMM and guests all need network access</a:t>
            </a:r>
          </a:p>
          <a:p>
            <a:pPr lvl="1">
              <a:lnSpc>
                <a:spcPct val="90000"/>
              </a:lnSpc>
            </a:pPr>
            <a:r>
              <a:rPr lang="en-US" dirty="0"/>
              <a:t>VMM can </a:t>
            </a:r>
            <a:r>
              <a:rPr lang="en-US" b="1" dirty="0"/>
              <a:t>bridge</a:t>
            </a:r>
            <a:r>
              <a:rPr lang="en-US" dirty="0"/>
              <a:t> guest to network (direct access)</a:t>
            </a:r>
          </a:p>
          <a:p>
            <a:pPr lvl="1">
              <a:lnSpc>
                <a:spcPct val="90000"/>
              </a:lnSpc>
            </a:pPr>
            <a:r>
              <a:rPr lang="en-US" dirty="0"/>
              <a:t>VMM can provide </a:t>
            </a:r>
            <a:r>
              <a:rPr lang="en-US" b="1" dirty="0"/>
              <a:t>network address translation (NAT)</a:t>
            </a:r>
          </a:p>
          <a:p>
            <a:pPr lvl="2">
              <a:lnSpc>
                <a:spcPct val="90000"/>
              </a:lnSpc>
            </a:pPr>
            <a:r>
              <a:rPr lang="en-US" sz="2000" dirty="0"/>
              <a:t>NAT address local to machine on which guest is </a:t>
            </a:r>
            <a:r>
              <a:rPr lang="en-US" sz="2000" dirty="0" smtClean="0"/>
              <a:t>running</a:t>
            </a:r>
          </a:p>
          <a:p>
            <a:pPr lvl="2">
              <a:lnSpc>
                <a:spcPct val="90000"/>
              </a:lnSpc>
            </a:pPr>
            <a:r>
              <a:rPr lang="en-US" sz="2000" dirty="0" smtClean="0"/>
              <a:t>VMM </a:t>
            </a:r>
            <a:r>
              <a:rPr lang="en-US" sz="2000" dirty="0"/>
              <a:t>provides address translation to guest to hide its </a:t>
            </a:r>
            <a:r>
              <a:rPr lang="en-US" sz="2000" dirty="0" smtClean="0"/>
              <a:t>address</a:t>
            </a:r>
            <a:endParaRPr lang="en-US" sz="2000" dirty="0"/>
          </a:p>
        </p:txBody>
      </p:sp>
      <p:sp>
        <p:nvSpPr>
          <p:cNvPr id="4" name="Title 3"/>
          <p:cNvSpPr>
            <a:spLocks noGrp="1"/>
          </p:cNvSpPr>
          <p:nvPr>
            <p:ph type="title"/>
          </p:nvPr>
        </p:nvSpPr>
        <p:spPr/>
        <p:txBody>
          <a:bodyPr/>
          <a:lstStyle/>
          <a:p>
            <a:r>
              <a:rPr lang="en-US" dirty="0"/>
              <a:t>Virtualizing I/O </a:t>
            </a:r>
            <a:r>
              <a:rPr lang="en-US" dirty="0" smtClean="0"/>
              <a:t>Devices</a:t>
            </a:r>
            <a:endParaRPr lang="en-US" dirty="0"/>
          </a:p>
        </p:txBody>
      </p:sp>
      <p:sp>
        <p:nvSpPr>
          <p:cNvPr id="5" name="Slide Number Placeholder 4"/>
          <p:cNvSpPr>
            <a:spLocks noGrp="1"/>
          </p:cNvSpPr>
          <p:nvPr>
            <p:ph type="sldNum" sz="quarter" idx="12"/>
          </p:nvPr>
        </p:nvSpPr>
        <p:spPr/>
        <p:txBody>
          <a:bodyPr/>
          <a:lstStyle/>
          <a:p>
            <a:pPr>
              <a:defRPr/>
            </a:pPr>
            <a:fld id="{729111C5-E04E-4942-8174-12BB645D56A6}" type="slidenum">
              <a:rPr lang="en-US" smtClean="0"/>
              <a:pPr>
                <a:defRPr/>
              </a:pPr>
              <a:t>75</a:t>
            </a:fld>
            <a:endParaRPr lang="en-US"/>
          </a:p>
        </p:txBody>
      </p:sp>
    </p:spTree>
    <p:extLst>
      <p:ext uri="{BB962C8B-B14F-4D97-AF65-F5344CB8AC3E}">
        <p14:creationId xmlns:p14="http://schemas.microsoft.com/office/powerpoint/2010/main" val="384845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lnSpc>
                <a:spcPct val="90000"/>
              </a:lnSpc>
            </a:pPr>
            <a:r>
              <a:rPr lang="en-US" dirty="0"/>
              <a:t>VMM provides both boot disk + other storage</a:t>
            </a:r>
          </a:p>
          <a:p>
            <a:pPr lvl="1">
              <a:lnSpc>
                <a:spcPct val="90000"/>
              </a:lnSpc>
            </a:pPr>
            <a:r>
              <a:rPr lang="en-US" dirty="0" smtClean="0"/>
              <a:t>Type </a:t>
            </a:r>
            <a:r>
              <a:rPr lang="en-US" dirty="0"/>
              <a:t>1 VMM – storage guest root disks and </a:t>
            </a:r>
            <a:r>
              <a:rPr lang="en-US" dirty="0" err="1"/>
              <a:t>config</a:t>
            </a:r>
            <a:r>
              <a:rPr lang="en-US" dirty="0"/>
              <a:t> information within file system provided by VMM as a </a:t>
            </a:r>
            <a:r>
              <a:rPr lang="en-US" b="1" dirty="0"/>
              <a:t>disk image</a:t>
            </a:r>
          </a:p>
          <a:p>
            <a:pPr lvl="1">
              <a:lnSpc>
                <a:spcPct val="90000"/>
              </a:lnSpc>
            </a:pPr>
            <a:r>
              <a:rPr lang="en-US" dirty="0"/>
              <a:t>Type 2 VMM – store as files in the host file system/OS </a:t>
            </a:r>
          </a:p>
          <a:p>
            <a:pPr>
              <a:lnSpc>
                <a:spcPct val="90000"/>
              </a:lnSpc>
            </a:pPr>
            <a:r>
              <a:rPr lang="en-US" dirty="0"/>
              <a:t>Example of supported operations:  </a:t>
            </a:r>
          </a:p>
          <a:p>
            <a:pPr lvl="1">
              <a:lnSpc>
                <a:spcPct val="90000"/>
              </a:lnSpc>
            </a:pPr>
            <a:r>
              <a:rPr lang="en-US" dirty="0"/>
              <a:t>Duplicate file (clone) -&gt; create new guest</a:t>
            </a:r>
          </a:p>
          <a:p>
            <a:pPr lvl="1">
              <a:lnSpc>
                <a:spcPct val="90000"/>
              </a:lnSpc>
            </a:pPr>
            <a:r>
              <a:rPr lang="en-US" dirty="0"/>
              <a:t>Move file to another system -&gt; move guest</a:t>
            </a:r>
          </a:p>
          <a:p>
            <a:pPr lvl="1">
              <a:lnSpc>
                <a:spcPct val="90000"/>
              </a:lnSpc>
            </a:pPr>
            <a:r>
              <a:rPr lang="en-US" dirty="0"/>
              <a:t>Convert formats: </a:t>
            </a:r>
            <a:r>
              <a:rPr lang="en-US" b="1" dirty="0" smtClean="0"/>
              <a:t>Physical-to-Virtual </a:t>
            </a:r>
            <a:r>
              <a:rPr lang="en-US" b="1" dirty="0"/>
              <a:t>(P-to-V)</a:t>
            </a:r>
            <a:r>
              <a:rPr lang="en-US" dirty="0"/>
              <a:t> and </a:t>
            </a:r>
            <a:r>
              <a:rPr lang="en-US" b="1" dirty="0" smtClean="0"/>
              <a:t>Virtual-to-Physical </a:t>
            </a:r>
            <a:r>
              <a:rPr lang="en-US" b="1" dirty="0"/>
              <a:t>(V-to-P)</a:t>
            </a:r>
          </a:p>
          <a:p>
            <a:pPr>
              <a:lnSpc>
                <a:spcPct val="90000"/>
              </a:lnSpc>
            </a:pPr>
            <a:r>
              <a:rPr lang="en-US" dirty="0"/>
              <a:t>VMM also usually provides access to network attached storage (just networking) =&gt; live migration</a:t>
            </a:r>
          </a:p>
          <a:p>
            <a:pPr>
              <a:lnSpc>
                <a:spcPct val="90000"/>
              </a:lnSpc>
            </a:pPr>
            <a:endParaRPr lang="en-US" dirty="0"/>
          </a:p>
          <a:p>
            <a:pPr>
              <a:lnSpc>
                <a:spcPct val="90000"/>
              </a:lnSpc>
            </a:pPr>
            <a:endParaRPr lang="en-US" dirty="0"/>
          </a:p>
          <a:p>
            <a:pPr>
              <a:lnSpc>
                <a:spcPct val="90000"/>
              </a:lnSpc>
            </a:pPr>
            <a:endParaRPr lang="en-US" dirty="0"/>
          </a:p>
          <a:p>
            <a:pPr>
              <a:lnSpc>
                <a:spcPct val="90000"/>
              </a:lnSpc>
            </a:pPr>
            <a:endParaRPr lang="en-US" dirty="0"/>
          </a:p>
        </p:txBody>
      </p:sp>
      <p:sp>
        <p:nvSpPr>
          <p:cNvPr id="4" name="Title 3"/>
          <p:cNvSpPr>
            <a:spLocks noGrp="1"/>
          </p:cNvSpPr>
          <p:nvPr>
            <p:ph type="title"/>
          </p:nvPr>
        </p:nvSpPr>
        <p:spPr/>
        <p:txBody>
          <a:bodyPr/>
          <a:lstStyle/>
          <a:p>
            <a:r>
              <a:rPr lang="en-US" dirty="0"/>
              <a:t>VM Storage Management</a:t>
            </a:r>
          </a:p>
        </p:txBody>
      </p:sp>
      <p:sp>
        <p:nvSpPr>
          <p:cNvPr id="5" name="Slide Number Placeholder 4"/>
          <p:cNvSpPr>
            <a:spLocks noGrp="1"/>
          </p:cNvSpPr>
          <p:nvPr>
            <p:ph type="sldNum" sz="quarter" idx="12"/>
          </p:nvPr>
        </p:nvSpPr>
        <p:spPr/>
        <p:txBody>
          <a:bodyPr/>
          <a:lstStyle/>
          <a:p>
            <a:pPr>
              <a:defRPr/>
            </a:pPr>
            <a:fld id="{729111C5-E04E-4942-8174-12BB645D56A6}" type="slidenum">
              <a:rPr lang="en-US" smtClean="0"/>
              <a:pPr>
                <a:defRPr/>
              </a:pPr>
              <a:t>76</a:t>
            </a:fld>
            <a:endParaRPr lang="en-US"/>
          </a:p>
        </p:txBody>
      </p:sp>
    </p:spTree>
    <p:extLst>
      <p:ext uri="{BB962C8B-B14F-4D97-AF65-F5344CB8AC3E}">
        <p14:creationId xmlns:p14="http://schemas.microsoft.com/office/powerpoint/2010/main" val="202525906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a:lnSpc>
                <a:spcPct val="100000"/>
              </a:lnSpc>
            </a:pPr>
            <a:r>
              <a:rPr lang="en-US" dirty="0"/>
              <a:t>VMMs allow new functionality like live migration</a:t>
            </a:r>
          </a:p>
          <a:p>
            <a:pPr lvl="1">
              <a:lnSpc>
                <a:spcPct val="100000"/>
              </a:lnSpc>
            </a:pPr>
            <a:r>
              <a:rPr lang="en-US" dirty="0"/>
              <a:t>Running guest OS can be moved between systems, without interrupting user access to the guest or its apps</a:t>
            </a:r>
          </a:p>
          <a:p>
            <a:pPr lvl="1">
              <a:lnSpc>
                <a:spcPct val="100000"/>
              </a:lnSpc>
            </a:pPr>
            <a:r>
              <a:rPr lang="en-US" dirty="0"/>
              <a:t>Very useful for resource management, no downtime windows, </a:t>
            </a:r>
            <a:r>
              <a:rPr lang="en-US" dirty="0" err="1"/>
              <a:t>etc</a:t>
            </a:r>
            <a:endParaRPr lang="en-US" dirty="0"/>
          </a:p>
          <a:p>
            <a:pPr>
              <a:lnSpc>
                <a:spcPct val="100000"/>
              </a:lnSpc>
            </a:pPr>
            <a:r>
              <a:rPr lang="en-US" dirty="0"/>
              <a:t>How does it work</a:t>
            </a:r>
            <a:r>
              <a:rPr lang="en-US" dirty="0" smtClean="0"/>
              <a:t>?</a:t>
            </a:r>
            <a:endParaRPr lang="en-US" dirty="0"/>
          </a:p>
        </p:txBody>
      </p:sp>
      <p:sp>
        <p:nvSpPr>
          <p:cNvPr id="4" name="Title 3"/>
          <p:cNvSpPr>
            <a:spLocks noGrp="1"/>
          </p:cNvSpPr>
          <p:nvPr>
            <p:ph type="title"/>
          </p:nvPr>
        </p:nvSpPr>
        <p:spPr/>
        <p:txBody>
          <a:bodyPr/>
          <a:lstStyle/>
          <a:p>
            <a:r>
              <a:rPr lang="en-US" dirty="0"/>
              <a:t>OS Component – Live Migration</a:t>
            </a:r>
          </a:p>
        </p:txBody>
      </p:sp>
      <p:sp>
        <p:nvSpPr>
          <p:cNvPr id="5" name="Slide Number Placeholder 4"/>
          <p:cNvSpPr>
            <a:spLocks noGrp="1"/>
          </p:cNvSpPr>
          <p:nvPr>
            <p:ph type="sldNum" sz="quarter" idx="12"/>
          </p:nvPr>
        </p:nvSpPr>
        <p:spPr/>
        <p:txBody>
          <a:bodyPr/>
          <a:lstStyle/>
          <a:p>
            <a:pPr>
              <a:defRPr/>
            </a:pPr>
            <a:fld id="{729111C5-E04E-4942-8174-12BB645D56A6}" type="slidenum">
              <a:rPr lang="en-US" smtClean="0"/>
              <a:pPr>
                <a:defRPr/>
              </a:pPr>
              <a:t>77</a:t>
            </a:fld>
            <a:endParaRPr lang="en-US"/>
          </a:p>
        </p:txBody>
      </p:sp>
    </p:spTree>
    <p:extLst>
      <p:ext uri="{BB962C8B-B14F-4D97-AF65-F5344CB8AC3E}">
        <p14:creationId xmlns:p14="http://schemas.microsoft.com/office/powerpoint/2010/main" val="19342927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a:p>
        </p:txBody>
      </p:sp>
      <p:sp>
        <p:nvSpPr>
          <p:cNvPr id="4" name="Title 3"/>
          <p:cNvSpPr>
            <a:spLocks noGrp="1"/>
          </p:cNvSpPr>
          <p:nvPr>
            <p:ph type="title"/>
          </p:nvPr>
        </p:nvSpPr>
        <p:spPr/>
        <p:txBody>
          <a:bodyPr/>
          <a:lstStyle/>
          <a:p>
            <a:r>
              <a:rPr lang="en-US" dirty="0"/>
              <a:t>Live Migration of VMs</a:t>
            </a:r>
          </a:p>
        </p:txBody>
      </p:sp>
      <p:pic>
        <p:nvPicPr>
          <p:cNvPr id="5" name="Content Placeholder 3" descr="16_08.pdf"/>
          <p:cNvPicPr>
            <a:picLocks noChangeAspect="1"/>
          </p:cNvPicPr>
          <p:nvPr/>
        </p:nvPicPr>
        <p:blipFill>
          <a:blip r:embed="rId3">
            <a:extLst>
              <a:ext uri="{28A0092B-C50C-407E-A947-70E740481C1C}">
                <a14:useLocalDpi xmlns:a14="http://schemas.microsoft.com/office/drawing/2010/main" val="0"/>
              </a:ext>
            </a:extLst>
          </a:blip>
          <a:srcRect t="-17900" b="-17900"/>
          <a:stretch>
            <a:fillRect/>
          </a:stretch>
        </p:blipFill>
        <p:spPr bwMode="auto">
          <a:xfrm>
            <a:off x="152400" y="1447800"/>
            <a:ext cx="8763000" cy="4824384"/>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pPr>
              <a:defRPr/>
            </a:pPr>
            <a:fld id="{729111C5-E04E-4942-8174-12BB645D56A6}" type="slidenum">
              <a:rPr lang="en-US" smtClean="0"/>
              <a:pPr>
                <a:defRPr/>
              </a:pPr>
              <a:t>78</a:t>
            </a:fld>
            <a:endParaRPr lang="en-US"/>
          </a:p>
        </p:txBody>
      </p:sp>
    </p:spTree>
    <p:extLst>
      <p:ext uri="{BB962C8B-B14F-4D97-AF65-F5344CB8AC3E}">
        <p14:creationId xmlns:p14="http://schemas.microsoft.com/office/powerpoint/2010/main" val="182310062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85000" lnSpcReduction="10000"/>
          </a:bodyPr>
          <a:lstStyle/>
          <a:p>
            <a:pPr>
              <a:lnSpc>
                <a:spcPct val="100000"/>
              </a:lnSpc>
            </a:pPr>
            <a:r>
              <a:rPr lang="en-US" dirty="0"/>
              <a:t>VMMs allow new functionality like live migration</a:t>
            </a:r>
          </a:p>
          <a:p>
            <a:pPr lvl="1">
              <a:lnSpc>
                <a:spcPct val="100000"/>
              </a:lnSpc>
            </a:pPr>
            <a:r>
              <a:rPr lang="en-US" dirty="0"/>
              <a:t>Running guest OS can be moved between systems, without interrupting user access to the guest or its apps</a:t>
            </a:r>
          </a:p>
          <a:p>
            <a:pPr lvl="1">
              <a:lnSpc>
                <a:spcPct val="100000"/>
              </a:lnSpc>
            </a:pPr>
            <a:r>
              <a:rPr lang="en-US" dirty="0"/>
              <a:t>Very useful for resource management, no downtime windows, </a:t>
            </a:r>
            <a:r>
              <a:rPr lang="en-US" dirty="0" err="1"/>
              <a:t>etc</a:t>
            </a:r>
            <a:endParaRPr lang="en-US" dirty="0"/>
          </a:p>
          <a:p>
            <a:pPr>
              <a:lnSpc>
                <a:spcPct val="100000"/>
              </a:lnSpc>
            </a:pPr>
            <a:r>
              <a:rPr lang="en-US" dirty="0"/>
              <a:t>How does it work? </a:t>
            </a:r>
          </a:p>
          <a:p>
            <a:pPr marL="971550" lvl="1" indent="-514350">
              <a:lnSpc>
                <a:spcPct val="100000"/>
              </a:lnSpc>
              <a:buFont typeface="+mj-lt"/>
              <a:buAutoNum type="arabicPeriod"/>
            </a:pPr>
            <a:r>
              <a:rPr lang="en-US" sz="2400" dirty="0"/>
              <a:t>Source VMM connects to the target VMM</a:t>
            </a:r>
          </a:p>
          <a:p>
            <a:pPr marL="971550" lvl="1" indent="-514350">
              <a:lnSpc>
                <a:spcPct val="100000"/>
              </a:lnSpc>
              <a:buFont typeface="+mj-lt"/>
              <a:buAutoNum type="arabicPeriod"/>
            </a:pPr>
            <a:r>
              <a:rPr lang="en-US" sz="2400" dirty="0"/>
              <a:t>Target VMM creates a new guest (e.g. create a new VCPU, </a:t>
            </a:r>
            <a:r>
              <a:rPr lang="en-US" sz="2400" dirty="0" err="1"/>
              <a:t>etc</a:t>
            </a:r>
            <a:r>
              <a:rPr lang="en-US" sz="2400" dirty="0"/>
              <a:t>) </a:t>
            </a:r>
          </a:p>
          <a:p>
            <a:pPr marL="971550" lvl="1" indent="-514350">
              <a:lnSpc>
                <a:spcPct val="100000"/>
              </a:lnSpc>
              <a:buFont typeface="+mj-lt"/>
              <a:buAutoNum type="arabicPeriod"/>
            </a:pPr>
            <a:r>
              <a:rPr lang="en-US" sz="2400" dirty="0"/>
              <a:t>Source sends all read-only guest memory pages to the target</a:t>
            </a:r>
          </a:p>
          <a:p>
            <a:pPr marL="971550" lvl="1" indent="-514350">
              <a:lnSpc>
                <a:spcPct val="100000"/>
              </a:lnSpc>
              <a:buFont typeface="+mj-lt"/>
              <a:buAutoNum type="arabicPeriod"/>
            </a:pPr>
            <a:r>
              <a:rPr lang="en-US" sz="2400" dirty="0"/>
              <a:t>Source sends all RD/WR pages to the target, marking them clean </a:t>
            </a:r>
          </a:p>
          <a:p>
            <a:pPr marL="971550" lvl="1" indent="-514350">
              <a:lnSpc>
                <a:spcPct val="100000"/>
              </a:lnSpc>
              <a:buFont typeface="+mj-lt"/>
              <a:buAutoNum type="arabicPeriod"/>
            </a:pPr>
            <a:r>
              <a:rPr lang="en-US" sz="2400" dirty="0"/>
              <a:t>Source repeats step 4, as some pages may be modified =&gt; dirty</a:t>
            </a:r>
          </a:p>
          <a:p>
            <a:pPr marL="971550" lvl="1" indent="-514350">
              <a:lnSpc>
                <a:spcPct val="100000"/>
              </a:lnSpc>
              <a:buFont typeface="+mj-lt"/>
              <a:buAutoNum type="arabicPeriod"/>
            </a:pPr>
            <a:r>
              <a:rPr lang="en-US" sz="2400" dirty="0"/>
              <a:t>When cycle of steps 4 and 5 becomes very short, source VMM freezes guest, sends VCPU’s final state + other state details, sends final dirty pages, and tells target to start running the guest</a:t>
            </a:r>
          </a:p>
          <a:p>
            <a:pPr marL="971550" lvl="1" indent="-514350">
              <a:lnSpc>
                <a:spcPct val="100000"/>
              </a:lnSpc>
              <a:buFont typeface="+mj-lt"/>
              <a:buAutoNum type="arabicPeriod"/>
            </a:pPr>
            <a:r>
              <a:rPr lang="en-US" sz="2400" dirty="0"/>
              <a:t>Target acknowledges that guest running =&gt; source terminates </a:t>
            </a:r>
            <a:r>
              <a:rPr lang="en-US" sz="2400" dirty="0" smtClean="0"/>
              <a:t>guest</a:t>
            </a:r>
            <a:endParaRPr lang="en-US" sz="2400" dirty="0"/>
          </a:p>
        </p:txBody>
      </p:sp>
      <p:sp>
        <p:nvSpPr>
          <p:cNvPr id="4" name="Title 3"/>
          <p:cNvSpPr>
            <a:spLocks noGrp="1"/>
          </p:cNvSpPr>
          <p:nvPr>
            <p:ph type="title"/>
          </p:nvPr>
        </p:nvSpPr>
        <p:spPr/>
        <p:txBody>
          <a:bodyPr/>
          <a:lstStyle/>
          <a:p>
            <a:r>
              <a:rPr lang="en-US" dirty="0"/>
              <a:t>OS Component – Live Migration</a:t>
            </a:r>
          </a:p>
        </p:txBody>
      </p:sp>
      <p:sp>
        <p:nvSpPr>
          <p:cNvPr id="5" name="Slide Number Placeholder 4"/>
          <p:cNvSpPr>
            <a:spLocks noGrp="1"/>
          </p:cNvSpPr>
          <p:nvPr>
            <p:ph type="sldNum" sz="quarter" idx="12"/>
          </p:nvPr>
        </p:nvSpPr>
        <p:spPr/>
        <p:txBody>
          <a:bodyPr/>
          <a:lstStyle/>
          <a:p>
            <a:pPr>
              <a:defRPr/>
            </a:pPr>
            <a:fld id="{729111C5-E04E-4942-8174-12BB645D56A6}" type="slidenum">
              <a:rPr lang="en-US" smtClean="0"/>
              <a:pPr>
                <a:defRPr/>
              </a:pPr>
              <a:t>79</a:t>
            </a:fld>
            <a:endParaRPr lang="en-US"/>
          </a:p>
        </p:txBody>
      </p:sp>
    </p:spTree>
    <p:extLst>
      <p:ext uri="{BB962C8B-B14F-4D97-AF65-F5344CB8AC3E}">
        <p14:creationId xmlns:p14="http://schemas.microsoft.com/office/powerpoint/2010/main" val="3640786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Clusters</a:t>
            </a:r>
            <a:endParaRPr lang="en-US"/>
          </a:p>
        </p:txBody>
      </p:sp>
      <p:sp>
        <p:nvSpPr>
          <p:cNvPr id="3" name="Content Placeholder 2"/>
          <p:cNvSpPr>
            <a:spLocks noGrp="1"/>
          </p:cNvSpPr>
          <p:nvPr>
            <p:ph idx="1"/>
          </p:nvPr>
        </p:nvSpPr>
        <p:spPr>
          <a:xfrm>
            <a:off x="152400" y="4886326"/>
            <a:ext cx="8760006" cy="1609724"/>
          </a:xfrm>
        </p:spPr>
        <p:txBody>
          <a:bodyPr>
            <a:normAutofit fontScale="92500"/>
          </a:bodyPr>
          <a:lstStyle/>
          <a:p>
            <a:r>
              <a:rPr lang="en-US" dirty="0" smtClean="0"/>
              <a:t>Characteristics of a cluster:</a:t>
            </a:r>
          </a:p>
          <a:p>
            <a:pPr lvl="1"/>
            <a:r>
              <a:rPr lang="en-US" dirty="0" smtClean="0"/>
              <a:t>Many similar machines, close interconnection (same room?)</a:t>
            </a:r>
          </a:p>
          <a:p>
            <a:pPr lvl="1"/>
            <a:r>
              <a:rPr lang="en-US" dirty="0" smtClean="0"/>
              <a:t>Often special, standardized hardware (racks, blades)</a:t>
            </a:r>
          </a:p>
          <a:p>
            <a:pPr lvl="1"/>
            <a:r>
              <a:rPr lang="en-US" dirty="0" smtClean="0"/>
              <a:t>Usually owned and used by a single organization</a:t>
            </a:r>
            <a:endParaRPr lang="en-US" dirty="0"/>
          </a:p>
        </p:txBody>
      </p:sp>
      <p:pic>
        <p:nvPicPr>
          <p:cNvPr id="6" name="Picture 5" descr="cluster.jpg"/>
          <p:cNvPicPr>
            <a:picLocks noChangeAspect="1"/>
          </p:cNvPicPr>
          <p:nvPr/>
        </p:nvPicPr>
        <p:blipFill>
          <a:blip r:embed="rId3" cstate="print"/>
          <a:stretch>
            <a:fillRect/>
          </a:stretch>
        </p:blipFill>
        <p:spPr>
          <a:xfrm>
            <a:off x="1695082" y="1536425"/>
            <a:ext cx="2341034" cy="3256640"/>
          </a:xfrm>
          <a:prstGeom prst="rect">
            <a:avLst/>
          </a:prstGeom>
        </p:spPr>
      </p:pic>
      <p:pic>
        <p:nvPicPr>
          <p:cNvPr id="53" name="Picture 52" descr="dell.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667250" y="2890463"/>
            <a:ext cx="2033587" cy="829049"/>
          </a:xfrm>
          <a:prstGeom prst="rect">
            <a:avLst/>
          </a:prstGeom>
        </p:spPr>
      </p:pic>
      <p:pic>
        <p:nvPicPr>
          <p:cNvPr id="54" name="Picture 53" descr="cluster_switch.jp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4899025" y="1533525"/>
            <a:ext cx="1549400" cy="1162050"/>
          </a:xfrm>
          <a:prstGeom prst="rect">
            <a:avLst/>
          </a:prstGeom>
        </p:spPr>
      </p:pic>
      <p:pic>
        <p:nvPicPr>
          <p:cNvPr id="55" name="Picture 54" descr="nas.png"/>
          <p:cNvPicPr>
            <a:picLocks noChangeAspect="1"/>
          </p:cNvPicPr>
          <p:nvPr/>
        </p:nvPicPr>
        <p:blipFill>
          <a:blip r:embed="rId6" cstate="print"/>
          <a:stretch>
            <a:fillRect/>
          </a:stretch>
        </p:blipFill>
        <p:spPr>
          <a:xfrm>
            <a:off x="4972050" y="3946388"/>
            <a:ext cx="1509712" cy="778011"/>
          </a:xfrm>
          <a:prstGeom prst="rect">
            <a:avLst/>
          </a:prstGeom>
        </p:spPr>
      </p:pic>
      <p:cxnSp>
        <p:nvCxnSpPr>
          <p:cNvPr id="57" name="Straight Arrow Connector 56"/>
          <p:cNvCxnSpPr>
            <a:stCxn id="54" idx="1"/>
          </p:cNvCxnSpPr>
          <p:nvPr/>
        </p:nvCxnSpPr>
        <p:spPr bwMode="auto">
          <a:xfrm rot="10800000">
            <a:off x="2581277" y="1981200"/>
            <a:ext cx="2317748" cy="133350"/>
          </a:xfrm>
          <a:prstGeom prst="straightConnector1">
            <a:avLst/>
          </a:prstGeom>
          <a:solidFill>
            <a:schemeClr val="accent1"/>
          </a:solidFill>
          <a:ln w="28575" cap="flat" cmpd="sng" algn="ctr">
            <a:solidFill>
              <a:srgbClr val="FF0000"/>
            </a:solidFill>
            <a:prstDash val="solid"/>
            <a:round/>
            <a:headEnd type="none" w="med" len="med"/>
            <a:tailEnd type="arrow"/>
          </a:ln>
          <a:effectLst/>
        </p:spPr>
      </p:cxnSp>
      <p:cxnSp>
        <p:nvCxnSpPr>
          <p:cNvPr id="59" name="Straight Arrow Connector 58"/>
          <p:cNvCxnSpPr/>
          <p:nvPr/>
        </p:nvCxnSpPr>
        <p:spPr bwMode="auto">
          <a:xfrm rot="10800000">
            <a:off x="2600326" y="2362200"/>
            <a:ext cx="2060577" cy="933450"/>
          </a:xfrm>
          <a:prstGeom prst="straightConnector1">
            <a:avLst/>
          </a:prstGeom>
          <a:solidFill>
            <a:schemeClr val="accent1"/>
          </a:solidFill>
          <a:ln w="28575" cap="flat" cmpd="sng" algn="ctr">
            <a:solidFill>
              <a:srgbClr val="FF0000"/>
            </a:solidFill>
            <a:prstDash val="solid"/>
            <a:round/>
            <a:headEnd type="none" w="med" len="med"/>
            <a:tailEnd type="arrow"/>
          </a:ln>
          <a:effectLst/>
        </p:spPr>
      </p:cxnSp>
      <p:cxnSp>
        <p:nvCxnSpPr>
          <p:cNvPr id="61" name="Straight Arrow Connector 60"/>
          <p:cNvCxnSpPr>
            <a:stCxn id="53" idx="1"/>
          </p:cNvCxnSpPr>
          <p:nvPr/>
        </p:nvCxnSpPr>
        <p:spPr bwMode="auto">
          <a:xfrm rot="10800000" flipV="1">
            <a:off x="2609850" y="3304987"/>
            <a:ext cx="2057400" cy="476437"/>
          </a:xfrm>
          <a:prstGeom prst="straightConnector1">
            <a:avLst/>
          </a:prstGeom>
          <a:solidFill>
            <a:schemeClr val="accent1"/>
          </a:solidFill>
          <a:ln w="28575" cap="flat" cmpd="sng" algn="ctr">
            <a:solidFill>
              <a:srgbClr val="FF0000"/>
            </a:solidFill>
            <a:prstDash val="solid"/>
            <a:round/>
            <a:headEnd type="none" w="med" len="med"/>
            <a:tailEnd type="arrow"/>
          </a:ln>
          <a:effectLst/>
        </p:spPr>
      </p:cxnSp>
      <p:cxnSp>
        <p:nvCxnSpPr>
          <p:cNvPr id="64" name="Straight Arrow Connector 63"/>
          <p:cNvCxnSpPr>
            <a:stCxn id="53" idx="1"/>
          </p:cNvCxnSpPr>
          <p:nvPr/>
        </p:nvCxnSpPr>
        <p:spPr bwMode="auto">
          <a:xfrm rot="10800000" flipV="1">
            <a:off x="2590800" y="3304987"/>
            <a:ext cx="2076450" cy="47811"/>
          </a:xfrm>
          <a:prstGeom prst="straightConnector1">
            <a:avLst/>
          </a:prstGeom>
          <a:solidFill>
            <a:schemeClr val="accent1"/>
          </a:solidFill>
          <a:ln w="28575" cap="flat" cmpd="sng" algn="ctr">
            <a:solidFill>
              <a:srgbClr val="FF0000"/>
            </a:solidFill>
            <a:prstDash val="solid"/>
            <a:round/>
            <a:headEnd type="none" w="med" len="med"/>
            <a:tailEnd type="arrow"/>
          </a:ln>
          <a:effectLst/>
        </p:spPr>
      </p:cxnSp>
      <p:cxnSp>
        <p:nvCxnSpPr>
          <p:cNvPr id="66" name="Straight Arrow Connector 65"/>
          <p:cNvCxnSpPr>
            <a:stCxn id="53" idx="1"/>
          </p:cNvCxnSpPr>
          <p:nvPr/>
        </p:nvCxnSpPr>
        <p:spPr bwMode="auto">
          <a:xfrm rot="10800000">
            <a:off x="2600326" y="3048000"/>
            <a:ext cx="2066925" cy="256988"/>
          </a:xfrm>
          <a:prstGeom prst="straightConnector1">
            <a:avLst/>
          </a:prstGeom>
          <a:solidFill>
            <a:schemeClr val="accent1"/>
          </a:solidFill>
          <a:ln w="28575" cap="flat" cmpd="sng" algn="ctr">
            <a:solidFill>
              <a:srgbClr val="FF0000"/>
            </a:solidFill>
            <a:prstDash val="solid"/>
            <a:round/>
            <a:headEnd type="none" w="med" len="med"/>
            <a:tailEnd type="arrow"/>
          </a:ln>
          <a:effectLst/>
        </p:spPr>
      </p:cxnSp>
      <p:cxnSp>
        <p:nvCxnSpPr>
          <p:cNvPr id="69" name="Straight Arrow Connector 68"/>
          <p:cNvCxnSpPr>
            <a:stCxn id="53" idx="1"/>
          </p:cNvCxnSpPr>
          <p:nvPr/>
        </p:nvCxnSpPr>
        <p:spPr bwMode="auto">
          <a:xfrm rot="10800000">
            <a:off x="2590800" y="2714626"/>
            <a:ext cx="2076450" cy="590363"/>
          </a:xfrm>
          <a:prstGeom prst="straightConnector1">
            <a:avLst/>
          </a:prstGeom>
          <a:solidFill>
            <a:schemeClr val="accent1"/>
          </a:solidFill>
          <a:ln w="28575" cap="flat" cmpd="sng" algn="ctr">
            <a:solidFill>
              <a:srgbClr val="FF0000"/>
            </a:solidFill>
            <a:prstDash val="solid"/>
            <a:round/>
            <a:headEnd type="none" w="med" len="med"/>
            <a:tailEnd type="arrow"/>
          </a:ln>
          <a:effectLst/>
        </p:spPr>
      </p:cxnSp>
      <p:sp>
        <p:nvSpPr>
          <p:cNvPr id="77" name="TextBox 76"/>
          <p:cNvSpPr txBox="1"/>
          <p:nvPr/>
        </p:nvSpPr>
        <p:spPr>
          <a:xfrm>
            <a:off x="6836196" y="3009900"/>
            <a:ext cx="2076210" cy="584775"/>
          </a:xfrm>
          <a:prstGeom prst="rect">
            <a:avLst/>
          </a:prstGeom>
          <a:noFill/>
        </p:spPr>
        <p:txBody>
          <a:bodyPr wrap="none" rtlCol="0">
            <a:spAutoFit/>
          </a:bodyPr>
          <a:lstStyle/>
          <a:p>
            <a:r>
              <a:rPr lang="en-US" sz="1600" smtClean="0">
                <a:latin typeface="+mn-lt"/>
              </a:rPr>
              <a:t>Many </a:t>
            </a:r>
            <a:r>
              <a:rPr lang="en-US" sz="1600" smtClean="0">
                <a:solidFill>
                  <a:srgbClr val="FF9900"/>
                </a:solidFill>
                <a:latin typeface="+mn-lt"/>
              </a:rPr>
              <a:t>nodes/blades</a:t>
            </a:r>
            <a:br>
              <a:rPr lang="en-US" sz="1600" smtClean="0">
                <a:solidFill>
                  <a:srgbClr val="FF9900"/>
                </a:solidFill>
                <a:latin typeface="+mn-lt"/>
              </a:rPr>
            </a:br>
            <a:r>
              <a:rPr lang="en-US" sz="1600" smtClean="0">
                <a:latin typeface="+mn-lt"/>
              </a:rPr>
              <a:t>(often identical)</a:t>
            </a:r>
            <a:endParaRPr lang="en-US" sz="1600">
              <a:latin typeface="+mn-lt"/>
            </a:endParaRPr>
          </a:p>
        </p:txBody>
      </p:sp>
      <p:sp>
        <p:nvSpPr>
          <p:cNvPr id="78" name="TextBox 77"/>
          <p:cNvSpPr txBox="1"/>
          <p:nvPr/>
        </p:nvSpPr>
        <p:spPr>
          <a:xfrm>
            <a:off x="6732805" y="1571625"/>
            <a:ext cx="2282997" cy="1077218"/>
          </a:xfrm>
          <a:prstGeom prst="rect">
            <a:avLst/>
          </a:prstGeom>
          <a:noFill/>
        </p:spPr>
        <p:txBody>
          <a:bodyPr wrap="none" rtlCol="0">
            <a:spAutoFit/>
          </a:bodyPr>
          <a:lstStyle/>
          <a:p>
            <a:r>
              <a:rPr lang="en-US" sz="1600" dirty="0" smtClean="0">
                <a:latin typeface="+mn-lt"/>
              </a:rPr>
              <a:t>Network </a:t>
            </a:r>
            <a:r>
              <a:rPr lang="en-US" sz="1600" dirty="0" smtClean="0">
                <a:solidFill>
                  <a:srgbClr val="FF9900"/>
                </a:solidFill>
                <a:latin typeface="+mn-lt"/>
              </a:rPr>
              <a:t>switch</a:t>
            </a:r>
            <a:r>
              <a:rPr lang="en-US" sz="1600" dirty="0" smtClean="0">
                <a:latin typeface="+mn-lt"/>
              </a:rPr>
              <a:t/>
            </a:r>
            <a:br>
              <a:rPr lang="en-US" sz="1600" dirty="0" smtClean="0">
                <a:latin typeface="+mn-lt"/>
              </a:rPr>
            </a:br>
            <a:r>
              <a:rPr lang="en-US" sz="1600" dirty="0" smtClean="0">
                <a:latin typeface="+mn-lt"/>
              </a:rPr>
              <a:t>(connects nodes with</a:t>
            </a:r>
            <a:br>
              <a:rPr lang="en-US" sz="1600" dirty="0" smtClean="0">
                <a:latin typeface="+mn-lt"/>
              </a:rPr>
            </a:br>
            <a:r>
              <a:rPr lang="en-US" sz="1600" dirty="0" smtClean="0">
                <a:latin typeface="+mn-lt"/>
              </a:rPr>
              <a:t>each other and </a:t>
            </a:r>
            <a:br>
              <a:rPr lang="en-US" sz="1600" dirty="0" smtClean="0">
                <a:latin typeface="+mn-lt"/>
              </a:rPr>
            </a:br>
            <a:r>
              <a:rPr lang="en-US" sz="1600" dirty="0" smtClean="0">
                <a:latin typeface="+mn-lt"/>
              </a:rPr>
              <a:t>with other racks)</a:t>
            </a:r>
            <a:endParaRPr lang="en-US" sz="1600" dirty="0">
              <a:latin typeface="+mn-lt"/>
            </a:endParaRPr>
          </a:p>
        </p:txBody>
      </p:sp>
      <p:sp>
        <p:nvSpPr>
          <p:cNvPr id="79" name="TextBox 78"/>
          <p:cNvSpPr txBox="1"/>
          <p:nvPr/>
        </p:nvSpPr>
        <p:spPr>
          <a:xfrm>
            <a:off x="6993439" y="4171950"/>
            <a:ext cx="1895071" cy="338554"/>
          </a:xfrm>
          <a:prstGeom prst="rect">
            <a:avLst/>
          </a:prstGeom>
          <a:noFill/>
        </p:spPr>
        <p:txBody>
          <a:bodyPr wrap="none" rtlCol="0">
            <a:spAutoFit/>
          </a:bodyPr>
          <a:lstStyle/>
          <a:p>
            <a:r>
              <a:rPr lang="en-US" sz="1600" smtClean="0">
                <a:latin typeface="+mn-lt"/>
              </a:rPr>
              <a:t>Storage device(s)</a:t>
            </a:r>
            <a:endParaRPr lang="en-US" sz="1600">
              <a:latin typeface="+mn-lt"/>
            </a:endParaRPr>
          </a:p>
        </p:txBody>
      </p:sp>
      <p:cxnSp>
        <p:nvCxnSpPr>
          <p:cNvPr id="80" name="Straight Arrow Connector 79"/>
          <p:cNvCxnSpPr>
            <a:stCxn id="55" idx="1"/>
          </p:cNvCxnSpPr>
          <p:nvPr/>
        </p:nvCxnSpPr>
        <p:spPr bwMode="auto">
          <a:xfrm rot="10800000">
            <a:off x="2638426" y="4257674"/>
            <a:ext cx="2333625" cy="77720"/>
          </a:xfrm>
          <a:prstGeom prst="straightConnector1">
            <a:avLst/>
          </a:prstGeom>
          <a:solidFill>
            <a:schemeClr val="accent1"/>
          </a:solidFill>
          <a:ln w="28575" cap="flat" cmpd="sng" algn="ctr">
            <a:solidFill>
              <a:srgbClr val="FF0000"/>
            </a:solidFill>
            <a:prstDash val="solid"/>
            <a:round/>
            <a:headEnd type="none" w="med" len="med"/>
            <a:tailEnd type="arrow"/>
          </a:ln>
          <a:effectLst/>
        </p:spPr>
      </p:cxnSp>
      <p:sp>
        <p:nvSpPr>
          <p:cNvPr id="82" name="TextBox 81"/>
          <p:cNvSpPr txBox="1"/>
          <p:nvPr/>
        </p:nvSpPr>
        <p:spPr>
          <a:xfrm>
            <a:off x="650934" y="2962275"/>
            <a:ext cx="673582" cy="338554"/>
          </a:xfrm>
          <a:prstGeom prst="rect">
            <a:avLst/>
          </a:prstGeom>
          <a:noFill/>
        </p:spPr>
        <p:txBody>
          <a:bodyPr wrap="none" rtlCol="0">
            <a:spAutoFit/>
          </a:bodyPr>
          <a:lstStyle/>
          <a:p>
            <a:r>
              <a:rPr lang="en-US" sz="1600" smtClean="0">
                <a:latin typeface="+mn-lt"/>
              </a:rPr>
              <a:t>Rack</a:t>
            </a:r>
            <a:endParaRPr lang="en-US" sz="1600">
              <a:latin typeface="+mn-lt"/>
            </a:endParaRPr>
          </a:p>
        </p:txBody>
      </p:sp>
      <p:cxnSp>
        <p:nvCxnSpPr>
          <p:cNvPr id="83" name="Straight Arrow Connector 82"/>
          <p:cNvCxnSpPr>
            <a:stCxn id="82" idx="3"/>
          </p:cNvCxnSpPr>
          <p:nvPr/>
        </p:nvCxnSpPr>
        <p:spPr bwMode="auto">
          <a:xfrm flipV="1">
            <a:off x="1324516" y="3124200"/>
            <a:ext cx="618584" cy="7352"/>
          </a:xfrm>
          <a:prstGeom prst="straightConnector1">
            <a:avLst/>
          </a:prstGeom>
          <a:solidFill>
            <a:schemeClr val="accent1"/>
          </a:solidFill>
          <a:ln w="28575" cap="flat" cmpd="sng" algn="ctr">
            <a:solidFill>
              <a:srgbClr val="FF0000"/>
            </a:solidFill>
            <a:prstDash val="solid"/>
            <a:round/>
            <a:headEnd type="none" w="med" len="med"/>
            <a:tailEnd type="arrow"/>
          </a:ln>
          <a:effectLst/>
        </p:spPr>
      </p:cxnSp>
      <p:sp>
        <p:nvSpPr>
          <p:cNvPr id="7" name="Slide Number Placeholder 6"/>
          <p:cNvSpPr>
            <a:spLocks noGrp="1"/>
          </p:cNvSpPr>
          <p:nvPr>
            <p:ph type="sldNum" sz="quarter" idx="12"/>
          </p:nvPr>
        </p:nvSpPr>
        <p:spPr/>
        <p:txBody>
          <a:bodyPr/>
          <a:lstStyle/>
          <a:p>
            <a:pPr>
              <a:defRPr/>
            </a:pPr>
            <a:fld id="{729111C5-E04E-4942-8174-12BB645D56A6}" type="slidenum">
              <a:rPr lang="en-US" smtClean="0"/>
              <a:pPr>
                <a:defRPr/>
              </a:pPr>
              <a:t>8</a:t>
            </a:fld>
            <a:endParaRPr lang="en-US"/>
          </a:p>
        </p:txBody>
      </p:sp>
    </p:spTree>
    <p:extLst>
      <p:ext uri="{BB962C8B-B14F-4D97-AF65-F5344CB8AC3E}">
        <p14:creationId xmlns:p14="http://schemas.microsoft.com/office/powerpoint/2010/main" val="26790738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pPr marL="0" indent="0">
              <a:buNone/>
            </a:pPr>
            <a:r>
              <a:rPr lang="en-US" dirty="0" smtClean="0"/>
              <a:t>Resources (CPU, memory, </a:t>
            </a:r>
            <a:r>
              <a:rPr lang="mr-IN" dirty="0" smtClean="0"/>
              <a:t>…</a:t>
            </a:r>
            <a:r>
              <a:rPr lang="en-US" dirty="0" smtClean="0"/>
              <a:t>) are virtualized</a:t>
            </a:r>
          </a:p>
          <a:p>
            <a:r>
              <a:rPr lang="en-US" dirty="0" smtClean="0"/>
              <a:t>VMM (Hypervisor) has translation tables that map requests for virtual resources to physical resources</a:t>
            </a:r>
          </a:p>
          <a:p>
            <a:r>
              <a:rPr lang="en-US" dirty="0" smtClean="0"/>
              <a:t>Implementation must have low overheads</a:t>
            </a:r>
          </a:p>
          <a:p>
            <a:pPr lvl="1"/>
            <a:r>
              <a:rPr lang="en-US" dirty="0" smtClean="0"/>
              <a:t>Types: full system vs para virtualization vs containers</a:t>
            </a:r>
          </a:p>
          <a:p>
            <a:pPr lvl="2"/>
            <a:r>
              <a:rPr lang="en-US" sz="2000" dirty="0" smtClean="0"/>
              <a:t>different trade-offs</a:t>
            </a:r>
            <a:endParaRPr lang="en-US" sz="2000" dirty="0"/>
          </a:p>
          <a:p>
            <a:pPr marL="0" indent="0">
              <a:buNone/>
            </a:pPr>
            <a:endParaRPr lang="en-US" dirty="0" smtClean="0"/>
          </a:p>
          <a:p>
            <a:pPr marL="0" indent="0">
              <a:buNone/>
            </a:pPr>
            <a:r>
              <a:rPr lang="en-US" dirty="0" smtClean="0"/>
              <a:t>Properties: Isolation, Encapsulation, Portability, Interposition</a:t>
            </a:r>
          </a:p>
          <a:p>
            <a:r>
              <a:rPr lang="en-US" dirty="0" smtClean="0"/>
              <a:t>Multiple VMs can time-share resources -&gt; high utilization</a:t>
            </a:r>
          </a:p>
          <a:p>
            <a:r>
              <a:rPr lang="en-US" dirty="0" smtClean="0"/>
              <a:t>VMs can be migrated -&gt; balance load, handle planned maintenance, cope with failures</a:t>
            </a:r>
          </a:p>
          <a:p>
            <a:endParaRPr lang="en-US" dirty="0" smtClean="0"/>
          </a:p>
          <a:p>
            <a:pPr marL="0" indent="0">
              <a:buNone/>
            </a:pPr>
            <a:r>
              <a:rPr lang="en-US" b="1" dirty="0" smtClean="0"/>
              <a:t>Key enabler of Cloud computing!</a:t>
            </a:r>
            <a:endParaRPr lang="en-US" b="1" dirty="0"/>
          </a:p>
        </p:txBody>
      </p:sp>
      <p:sp>
        <p:nvSpPr>
          <p:cNvPr id="4" name="Title 3"/>
          <p:cNvSpPr>
            <a:spLocks noGrp="1"/>
          </p:cNvSpPr>
          <p:nvPr>
            <p:ph type="title"/>
          </p:nvPr>
        </p:nvSpPr>
        <p:spPr/>
        <p:txBody>
          <a:bodyPr/>
          <a:lstStyle/>
          <a:p>
            <a:r>
              <a:rPr lang="en-US" dirty="0" smtClean="0"/>
              <a:t>Summary: Virtualization</a:t>
            </a:r>
            <a:endParaRPr lang="en-US" dirty="0"/>
          </a:p>
        </p:txBody>
      </p:sp>
      <p:sp>
        <p:nvSpPr>
          <p:cNvPr id="5" name="Slide Number Placeholder 4"/>
          <p:cNvSpPr>
            <a:spLocks noGrp="1"/>
          </p:cNvSpPr>
          <p:nvPr>
            <p:ph type="sldNum" sz="quarter" idx="12"/>
          </p:nvPr>
        </p:nvSpPr>
        <p:spPr/>
        <p:txBody>
          <a:bodyPr/>
          <a:lstStyle/>
          <a:p>
            <a:pPr>
              <a:defRPr/>
            </a:pPr>
            <a:fld id="{729111C5-E04E-4942-8174-12BB645D56A6}" type="slidenum">
              <a:rPr lang="en-US" smtClean="0"/>
              <a:pPr>
                <a:defRPr/>
              </a:pPr>
              <a:t>80</a:t>
            </a:fld>
            <a:endParaRPr lang="en-US"/>
          </a:p>
        </p:txBody>
      </p:sp>
    </p:spTree>
    <p:extLst>
      <p:ext uri="{BB962C8B-B14F-4D97-AF65-F5344CB8AC3E}">
        <p14:creationId xmlns:p14="http://schemas.microsoft.com/office/powerpoint/2010/main" val="1412867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b="1" dirty="0"/>
          </a:p>
          <a:p>
            <a:pPr marL="571500" indent="-514350">
              <a:buFont typeface="+mj-lt"/>
              <a:buAutoNum type="arabicPeriod"/>
            </a:pPr>
            <a:r>
              <a:rPr lang="en-US" dirty="0" smtClean="0">
                <a:solidFill>
                  <a:schemeClr val="bg1">
                    <a:lumMod val="50000"/>
                  </a:schemeClr>
                </a:solidFill>
              </a:rPr>
              <a:t>Cloud computing</a:t>
            </a:r>
            <a:endParaRPr lang="en-US" dirty="0" smtClean="0">
              <a:solidFill>
                <a:schemeClr val="bg1">
                  <a:lumMod val="50000"/>
                </a:schemeClr>
              </a:solidFill>
            </a:endParaRPr>
          </a:p>
          <a:p>
            <a:pPr marL="571500" indent="-514350">
              <a:buFont typeface="+mj-lt"/>
              <a:buAutoNum type="arabicPeriod"/>
            </a:pPr>
            <a:endParaRPr lang="en-US" dirty="0" smtClean="0"/>
          </a:p>
          <a:p>
            <a:pPr marL="571500" indent="-514350">
              <a:buFont typeface="+mj-lt"/>
              <a:buAutoNum type="arabicPeriod"/>
            </a:pPr>
            <a:r>
              <a:rPr lang="en-US" dirty="0">
                <a:solidFill>
                  <a:schemeClr val="bg1">
                    <a:lumMod val="50000"/>
                  </a:schemeClr>
                </a:solidFill>
              </a:rPr>
              <a:t>Virtualization</a:t>
            </a:r>
          </a:p>
          <a:p>
            <a:pPr marL="571500" indent="-514350">
              <a:buFont typeface="+mj-lt"/>
              <a:buAutoNum type="arabicPeriod"/>
            </a:pPr>
            <a:endParaRPr lang="en-US" dirty="0" smtClean="0"/>
          </a:p>
          <a:p>
            <a:pPr marL="571500" indent="-514350">
              <a:buFont typeface="+mj-lt"/>
              <a:buAutoNum type="arabicPeriod"/>
            </a:pPr>
            <a:r>
              <a:rPr lang="en-US" b="1" dirty="0"/>
              <a:t>What’s really cloud computing?</a:t>
            </a:r>
          </a:p>
          <a:p>
            <a:endParaRPr lang="en-US" dirty="0"/>
          </a:p>
        </p:txBody>
      </p:sp>
      <p:sp>
        <p:nvSpPr>
          <p:cNvPr id="4" name="Title 3"/>
          <p:cNvSpPr>
            <a:spLocks noGrp="1"/>
          </p:cNvSpPr>
          <p:nvPr>
            <p:ph type="title"/>
          </p:nvPr>
        </p:nvSpPr>
        <p:spPr/>
        <p:txBody>
          <a:bodyPr/>
          <a:lstStyle/>
          <a:p>
            <a:r>
              <a:rPr lang="en-US" dirty="0" smtClean="0"/>
              <a:t>Today’s outline</a:t>
            </a:r>
            <a:endParaRPr lang="en-US" dirty="0"/>
          </a:p>
        </p:txBody>
      </p:sp>
      <p:sp>
        <p:nvSpPr>
          <p:cNvPr id="5" name="Slide Number Placeholder 4"/>
          <p:cNvSpPr>
            <a:spLocks noGrp="1"/>
          </p:cNvSpPr>
          <p:nvPr>
            <p:ph type="sldNum" sz="quarter" idx="12"/>
          </p:nvPr>
        </p:nvSpPr>
        <p:spPr/>
        <p:txBody>
          <a:bodyPr/>
          <a:lstStyle/>
          <a:p>
            <a:pPr>
              <a:defRPr/>
            </a:pPr>
            <a:fld id="{729111C5-E04E-4942-8174-12BB645D56A6}" type="slidenum">
              <a:rPr lang="en-US" smtClean="0"/>
              <a:pPr>
                <a:defRPr/>
              </a:pPr>
              <a:t>81</a:t>
            </a:fld>
            <a:endParaRPr lang="en-US"/>
          </a:p>
        </p:txBody>
      </p:sp>
    </p:spTree>
    <p:extLst>
      <p:ext uri="{BB962C8B-B14F-4D97-AF65-F5344CB8AC3E}">
        <p14:creationId xmlns:p14="http://schemas.microsoft.com/office/powerpoint/2010/main" val="92869675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Model 1</a:t>
            </a:r>
            <a:endParaRPr lang="en-US" dirty="0"/>
          </a:p>
        </p:txBody>
      </p:sp>
      <p:sp>
        <p:nvSpPr>
          <p:cNvPr id="7" name="Rectangle 6"/>
          <p:cNvSpPr/>
          <p:nvPr/>
        </p:nvSpPr>
        <p:spPr bwMode="auto">
          <a:xfrm>
            <a:off x="970407" y="1853794"/>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rgbClr val="FF9900"/>
                </a:solidFill>
                <a:latin typeface="+mn-lt"/>
              </a:rPr>
              <a:t>1</a:t>
            </a:r>
          </a:p>
          <a:p>
            <a:pPr algn="ctr"/>
            <a:r>
              <a:rPr lang="en-US" sz="1400" b="0" dirty="0" smtClean="0">
                <a:solidFill>
                  <a:srgbClr val="FF9900"/>
                </a:solidFill>
                <a:latin typeface="+mn-lt"/>
              </a:rPr>
              <a:t>Traditional</a:t>
            </a:r>
            <a:endParaRPr lang="en-US" sz="1400" b="0" dirty="0">
              <a:solidFill>
                <a:srgbClr val="FF9900"/>
              </a:solidFill>
              <a:latin typeface="+mn-lt"/>
            </a:endParaRPr>
          </a:p>
        </p:txBody>
      </p:sp>
      <p:sp>
        <p:nvSpPr>
          <p:cNvPr id="15" name="Rectangle 14"/>
          <p:cNvSpPr/>
          <p:nvPr/>
        </p:nvSpPr>
        <p:spPr bwMode="auto">
          <a:xfrm>
            <a:off x="967063" y="2641222"/>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rgbClr val="FF9900"/>
                </a:solidFill>
                <a:latin typeface="+mn-lt"/>
              </a:rPr>
              <a:t>$4000/user</a:t>
            </a:r>
          </a:p>
          <a:p>
            <a:pPr algn="ctr"/>
            <a:r>
              <a:rPr lang="en-US" sz="1400" b="0" dirty="0" smtClean="0">
                <a:solidFill>
                  <a:srgbClr val="FF9900"/>
                </a:solidFill>
                <a:latin typeface="+mn-lt"/>
              </a:rPr>
              <a:t>(one time)</a:t>
            </a:r>
            <a:endParaRPr lang="en-US" sz="1400" b="0" dirty="0">
              <a:solidFill>
                <a:srgbClr val="FF9900"/>
              </a:solidFill>
              <a:latin typeface="+mn-lt"/>
            </a:endParaRPr>
          </a:p>
        </p:txBody>
      </p:sp>
      <p:sp>
        <p:nvSpPr>
          <p:cNvPr id="16" name="Rectangle 15"/>
          <p:cNvSpPr/>
          <p:nvPr/>
        </p:nvSpPr>
        <p:spPr bwMode="auto">
          <a:xfrm>
            <a:off x="967062" y="3428650"/>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rgbClr val="FF9900"/>
                </a:solidFill>
                <a:latin typeface="+mn-lt"/>
              </a:rPr>
              <a:t>$800/user/</a:t>
            </a:r>
            <a:br>
              <a:rPr lang="en-US" sz="1400" b="0" dirty="0" smtClean="0">
                <a:solidFill>
                  <a:srgbClr val="FF9900"/>
                </a:solidFill>
                <a:latin typeface="+mn-lt"/>
              </a:rPr>
            </a:br>
            <a:r>
              <a:rPr lang="en-US" sz="1400" b="0" dirty="0" smtClean="0">
                <a:solidFill>
                  <a:srgbClr val="FF9900"/>
                </a:solidFill>
                <a:latin typeface="+mn-lt"/>
              </a:rPr>
              <a:t>year</a:t>
            </a:r>
            <a:endParaRPr lang="en-US" sz="1400" b="0" dirty="0">
              <a:solidFill>
                <a:srgbClr val="FF9900"/>
              </a:solidFill>
              <a:latin typeface="+mn-lt"/>
            </a:endParaRPr>
          </a:p>
        </p:txBody>
      </p:sp>
      <p:sp>
        <p:nvSpPr>
          <p:cNvPr id="17" name="TextBox 16"/>
          <p:cNvSpPr txBox="1"/>
          <p:nvPr/>
        </p:nvSpPr>
        <p:spPr>
          <a:xfrm>
            <a:off x="128663" y="2791725"/>
            <a:ext cx="598242" cy="400110"/>
          </a:xfrm>
          <a:prstGeom prst="rect">
            <a:avLst/>
          </a:prstGeom>
          <a:noFill/>
        </p:spPr>
        <p:txBody>
          <a:bodyPr wrap="none" rtlCol="0">
            <a:spAutoFit/>
          </a:bodyPr>
          <a:lstStyle/>
          <a:p>
            <a:r>
              <a:rPr lang="en-US" b="0" dirty="0" smtClean="0">
                <a:latin typeface="+mn-lt"/>
              </a:rPr>
              <a:t>SW</a:t>
            </a:r>
            <a:endParaRPr lang="en-US" b="0" dirty="0">
              <a:latin typeface="+mn-lt"/>
            </a:endParaRPr>
          </a:p>
        </p:txBody>
      </p:sp>
      <p:sp>
        <p:nvSpPr>
          <p:cNvPr id="18" name="TextBox 17"/>
          <p:cNvSpPr txBox="1"/>
          <p:nvPr/>
        </p:nvSpPr>
        <p:spPr>
          <a:xfrm>
            <a:off x="-41326" y="3615097"/>
            <a:ext cx="1082348" cy="400110"/>
          </a:xfrm>
          <a:prstGeom prst="rect">
            <a:avLst/>
          </a:prstGeom>
          <a:noFill/>
        </p:spPr>
        <p:txBody>
          <a:bodyPr wrap="none" rtlCol="0">
            <a:spAutoFit/>
          </a:bodyPr>
          <a:lstStyle/>
          <a:p>
            <a:r>
              <a:rPr lang="en-US" b="0" dirty="0" smtClean="0">
                <a:latin typeface="+mn-lt"/>
              </a:rPr>
              <a:t>Support</a:t>
            </a:r>
            <a:endParaRPr lang="en-US" b="0" dirty="0">
              <a:latin typeface="+mn-lt"/>
            </a:endParaRPr>
          </a:p>
        </p:txBody>
      </p:sp>
      <p:sp>
        <p:nvSpPr>
          <p:cNvPr id="35" name="Content Placeholder 2"/>
          <p:cNvSpPr txBox="1">
            <a:spLocks/>
          </p:cNvSpPr>
          <p:nvPr/>
        </p:nvSpPr>
        <p:spPr>
          <a:xfrm>
            <a:off x="119803" y="5547506"/>
            <a:ext cx="8643196" cy="862680"/>
          </a:xfrm>
          <a:prstGeom prst="rect">
            <a:avLst/>
          </a:prstGeom>
        </p:spPr>
        <p:txBody>
          <a:bodyPr/>
          <a:lstStyle>
            <a:lvl1pPr marL="342900" indent="-342900" algn="l" rtl="0" eaLnBrk="1" fontAlgn="base" hangingPunct="1">
              <a:spcBef>
                <a:spcPct val="20000"/>
              </a:spcBef>
              <a:spcAft>
                <a:spcPct val="0"/>
              </a:spcAft>
              <a:buClr>
                <a:schemeClr val="folHlink"/>
              </a:buClr>
              <a:buSzPct val="60000"/>
              <a:buFont typeface="Wingdings" pitchFamily="2" charset="2"/>
              <a:buChar char="n"/>
              <a:defRPr sz="2800">
                <a:solidFill>
                  <a:schemeClr val="tx1"/>
                </a:solidFill>
                <a:latin typeface="+mn-lt"/>
                <a:ea typeface="+mn-ea"/>
                <a:cs typeface="+mn-cs"/>
              </a:defRPr>
            </a:lvl1pPr>
            <a:lvl2pPr marL="742950" indent="-285750" algn="l" rtl="0" eaLnBrk="1" fontAlgn="base" hangingPunct="1">
              <a:spcBef>
                <a:spcPct val="20000"/>
              </a:spcBef>
              <a:spcAft>
                <a:spcPct val="0"/>
              </a:spcAft>
              <a:buClr>
                <a:schemeClr val="hlink"/>
              </a:buClr>
              <a:buSzPct val="55000"/>
              <a:buFont typeface="Wingdings" pitchFamily="2" charset="2"/>
              <a:buChar char="n"/>
              <a:defRPr sz="2000">
                <a:solidFill>
                  <a:schemeClr val="tx1"/>
                </a:solidFill>
                <a:latin typeface="+mn-lt"/>
              </a:defRPr>
            </a:lvl2pPr>
            <a:lvl3pPr marL="1143000" indent="-228600" algn="l" rtl="0" eaLnBrk="1" fontAlgn="base" hangingPunct="1">
              <a:spcBef>
                <a:spcPct val="20000"/>
              </a:spcBef>
              <a:spcAft>
                <a:spcPct val="0"/>
              </a:spcAft>
              <a:buClr>
                <a:schemeClr val="folHlink"/>
              </a:buClr>
              <a:buSzPct val="50000"/>
              <a:buFont typeface="Wingdings" pitchFamily="2" charset="2"/>
              <a:buChar char="n"/>
              <a:defRPr sz="1600">
                <a:solidFill>
                  <a:schemeClr val="tx1"/>
                </a:solidFill>
                <a:latin typeface="+mn-lt"/>
              </a:defRPr>
            </a:lvl3pPr>
            <a:lvl4pPr marL="1600200" indent="-228600" algn="l" rtl="0" eaLnBrk="1" fontAlgn="base" hangingPunct="1">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lvl="1"/>
            <a:r>
              <a:rPr lang="en-US" b="0" dirty="0" smtClean="0"/>
              <a:t>For </a:t>
            </a:r>
            <a:r>
              <a:rPr lang="en-US" b="0" dirty="0"/>
              <a:t>large software </a:t>
            </a:r>
            <a:r>
              <a:rPr lang="en-US" b="0" dirty="0" smtClean="0"/>
              <a:t>companies (MS, SAP, Oracle) is a good model</a:t>
            </a:r>
          </a:p>
          <a:p>
            <a:pPr lvl="1"/>
            <a:r>
              <a:rPr lang="en-US" b="0" dirty="0" smtClean="0"/>
              <a:t>Buy perpetual license, and upgrades, bug fixes, phone support</a:t>
            </a:r>
            <a:endParaRPr lang="en-US" b="0" dirty="0"/>
          </a:p>
        </p:txBody>
      </p:sp>
      <p:sp>
        <p:nvSpPr>
          <p:cNvPr id="2" name="Slide Number Placeholder 1"/>
          <p:cNvSpPr>
            <a:spLocks noGrp="1"/>
          </p:cNvSpPr>
          <p:nvPr>
            <p:ph type="sldNum" sz="quarter" idx="12"/>
          </p:nvPr>
        </p:nvSpPr>
        <p:spPr/>
        <p:txBody>
          <a:bodyPr/>
          <a:lstStyle/>
          <a:p>
            <a:pPr>
              <a:defRPr/>
            </a:pPr>
            <a:fld id="{729111C5-E04E-4942-8174-12BB645D56A6}" type="slidenum">
              <a:rPr lang="en-US" smtClean="0"/>
              <a:pPr>
                <a:defRPr/>
              </a:pPr>
              <a:t>82</a:t>
            </a:fld>
            <a:endParaRPr lang="en-US"/>
          </a:p>
        </p:txBody>
      </p:sp>
    </p:spTree>
    <p:extLst>
      <p:ext uri="{BB962C8B-B14F-4D97-AF65-F5344CB8AC3E}">
        <p14:creationId xmlns:p14="http://schemas.microsoft.com/office/powerpoint/2010/main" val="172781365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Model 2</a:t>
            </a:r>
            <a:endParaRPr lang="en-US" dirty="0"/>
          </a:p>
        </p:txBody>
      </p:sp>
      <p:sp>
        <p:nvSpPr>
          <p:cNvPr id="7" name="Rectangle 6"/>
          <p:cNvSpPr/>
          <p:nvPr/>
        </p:nvSpPr>
        <p:spPr bwMode="auto">
          <a:xfrm>
            <a:off x="970407" y="1853794"/>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chemeClr val="bg1"/>
                </a:solidFill>
                <a:latin typeface="+mn-lt"/>
              </a:rPr>
              <a:t>1</a:t>
            </a:r>
          </a:p>
          <a:p>
            <a:pPr algn="ctr"/>
            <a:r>
              <a:rPr lang="en-US" sz="1400" b="0" dirty="0" smtClean="0">
                <a:solidFill>
                  <a:schemeClr val="bg1"/>
                </a:solidFill>
                <a:latin typeface="+mn-lt"/>
              </a:rPr>
              <a:t>Traditional</a:t>
            </a:r>
            <a:endParaRPr lang="en-US" sz="1400" b="0" dirty="0">
              <a:solidFill>
                <a:schemeClr val="bg1"/>
              </a:solidFill>
              <a:latin typeface="+mn-lt"/>
            </a:endParaRPr>
          </a:p>
        </p:txBody>
      </p:sp>
      <p:sp>
        <p:nvSpPr>
          <p:cNvPr id="9" name="Rectangle 8"/>
          <p:cNvSpPr/>
          <p:nvPr/>
        </p:nvSpPr>
        <p:spPr bwMode="auto">
          <a:xfrm>
            <a:off x="2138816" y="1853794"/>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rgbClr val="FF9900"/>
                </a:solidFill>
                <a:latin typeface="+mn-lt"/>
              </a:rPr>
              <a:t>2</a:t>
            </a:r>
          </a:p>
          <a:p>
            <a:pPr algn="ctr"/>
            <a:r>
              <a:rPr lang="en-US" sz="1400" b="0" dirty="0" smtClean="0">
                <a:solidFill>
                  <a:srgbClr val="FF9900"/>
                </a:solidFill>
                <a:latin typeface="+mn-lt"/>
              </a:rPr>
              <a:t>Open Source</a:t>
            </a:r>
            <a:endParaRPr lang="en-US" sz="1400" b="0" dirty="0">
              <a:solidFill>
                <a:srgbClr val="FF9900"/>
              </a:solidFill>
              <a:latin typeface="+mn-lt"/>
            </a:endParaRPr>
          </a:p>
        </p:txBody>
      </p:sp>
      <p:sp>
        <p:nvSpPr>
          <p:cNvPr id="15" name="Rectangle 14"/>
          <p:cNvSpPr/>
          <p:nvPr/>
        </p:nvSpPr>
        <p:spPr bwMode="auto">
          <a:xfrm>
            <a:off x="967063" y="2641222"/>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chemeClr val="bg1"/>
                </a:solidFill>
                <a:latin typeface="+mn-lt"/>
              </a:rPr>
              <a:t>$4000/user</a:t>
            </a:r>
          </a:p>
          <a:p>
            <a:pPr algn="ctr"/>
            <a:r>
              <a:rPr lang="en-US" sz="1400" b="0" dirty="0" smtClean="0">
                <a:solidFill>
                  <a:schemeClr val="bg1"/>
                </a:solidFill>
                <a:latin typeface="+mn-lt"/>
              </a:rPr>
              <a:t>(one time)</a:t>
            </a:r>
            <a:endParaRPr lang="en-US" sz="1400" b="0" dirty="0">
              <a:solidFill>
                <a:schemeClr val="bg1"/>
              </a:solidFill>
              <a:latin typeface="+mn-lt"/>
            </a:endParaRPr>
          </a:p>
        </p:txBody>
      </p:sp>
      <p:sp>
        <p:nvSpPr>
          <p:cNvPr id="16" name="Rectangle 15"/>
          <p:cNvSpPr/>
          <p:nvPr/>
        </p:nvSpPr>
        <p:spPr bwMode="auto">
          <a:xfrm>
            <a:off x="967062" y="3428650"/>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chemeClr val="bg1"/>
                </a:solidFill>
                <a:latin typeface="+mn-lt"/>
              </a:rPr>
              <a:t>$800/user/</a:t>
            </a:r>
            <a:br>
              <a:rPr lang="en-US" sz="1400" b="0" dirty="0" smtClean="0">
                <a:solidFill>
                  <a:schemeClr val="bg1"/>
                </a:solidFill>
                <a:latin typeface="+mn-lt"/>
              </a:rPr>
            </a:br>
            <a:r>
              <a:rPr lang="en-US" sz="1400" b="0" dirty="0" smtClean="0">
                <a:solidFill>
                  <a:schemeClr val="bg1"/>
                </a:solidFill>
                <a:latin typeface="+mn-lt"/>
              </a:rPr>
              <a:t>year</a:t>
            </a:r>
            <a:endParaRPr lang="en-US" sz="1400" b="0" dirty="0">
              <a:solidFill>
                <a:schemeClr val="bg1"/>
              </a:solidFill>
              <a:latin typeface="+mn-lt"/>
            </a:endParaRPr>
          </a:p>
        </p:txBody>
      </p:sp>
      <p:sp>
        <p:nvSpPr>
          <p:cNvPr id="17" name="TextBox 16"/>
          <p:cNvSpPr txBox="1"/>
          <p:nvPr/>
        </p:nvSpPr>
        <p:spPr>
          <a:xfrm>
            <a:off x="128663" y="2791725"/>
            <a:ext cx="598242" cy="400110"/>
          </a:xfrm>
          <a:prstGeom prst="rect">
            <a:avLst/>
          </a:prstGeom>
          <a:noFill/>
        </p:spPr>
        <p:txBody>
          <a:bodyPr wrap="none" rtlCol="0">
            <a:spAutoFit/>
          </a:bodyPr>
          <a:lstStyle/>
          <a:p>
            <a:r>
              <a:rPr lang="en-US" b="0" dirty="0" smtClean="0">
                <a:latin typeface="+mn-lt"/>
              </a:rPr>
              <a:t>SW</a:t>
            </a:r>
            <a:endParaRPr lang="en-US" b="0" dirty="0">
              <a:latin typeface="+mn-lt"/>
            </a:endParaRPr>
          </a:p>
        </p:txBody>
      </p:sp>
      <p:sp>
        <p:nvSpPr>
          <p:cNvPr id="18" name="TextBox 17"/>
          <p:cNvSpPr txBox="1"/>
          <p:nvPr/>
        </p:nvSpPr>
        <p:spPr>
          <a:xfrm>
            <a:off x="-41326" y="3615097"/>
            <a:ext cx="1082348" cy="400110"/>
          </a:xfrm>
          <a:prstGeom prst="rect">
            <a:avLst/>
          </a:prstGeom>
          <a:noFill/>
        </p:spPr>
        <p:txBody>
          <a:bodyPr wrap="none" rtlCol="0">
            <a:spAutoFit/>
          </a:bodyPr>
          <a:lstStyle/>
          <a:p>
            <a:r>
              <a:rPr lang="en-US" b="0" dirty="0" smtClean="0">
                <a:latin typeface="+mn-lt"/>
              </a:rPr>
              <a:t>Support</a:t>
            </a:r>
            <a:endParaRPr lang="en-US" b="0" dirty="0">
              <a:latin typeface="+mn-lt"/>
            </a:endParaRPr>
          </a:p>
        </p:txBody>
      </p:sp>
      <p:sp>
        <p:nvSpPr>
          <p:cNvPr id="20" name="Rectangle 19"/>
          <p:cNvSpPr/>
          <p:nvPr/>
        </p:nvSpPr>
        <p:spPr bwMode="auto">
          <a:xfrm>
            <a:off x="2138816" y="3428650"/>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rgbClr val="FF9900"/>
                </a:solidFill>
                <a:latin typeface="+mn-lt"/>
              </a:rPr>
              <a:t>$1600/user/year</a:t>
            </a:r>
            <a:endParaRPr lang="en-US" sz="1400" b="0" dirty="0">
              <a:solidFill>
                <a:srgbClr val="FF9900"/>
              </a:solidFill>
              <a:latin typeface="+mn-lt"/>
            </a:endParaRPr>
          </a:p>
        </p:txBody>
      </p:sp>
      <p:sp>
        <p:nvSpPr>
          <p:cNvPr id="24" name="Rectangle 23"/>
          <p:cNvSpPr/>
          <p:nvPr/>
        </p:nvSpPr>
        <p:spPr bwMode="auto">
          <a:xfrm>
            <a:off x="2138816" y="2641222"/>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rgbClr val="FF9900"/>
                </a:solidFill>
                <a:latin typeface="+mn-lt"/>
              </a:rPr>
              <a:t>$0/user</a:t>
            </a:r>
            <a:endParaRPr lang="en-US" sz="1400" b="0" dirty="0">
              <a:solidFill>
                <a:srgbClr val="FF9900"/>
              </a:solidFill>
              <a:latin typeface="+mn-lt"/>
            </a:endParaRPr>
          </a:p>
        </p:txBody>
      </p:sp>
      <p:sp>
        <p:nvSpPr>
          <p:cNvPr id="35" name="Content Placeholder 2"/>
          <p:cNvSpPr txBox="1">
            <a:spLocks/>
          </p:cNvSpPr>
          <p:nvPr/>
        </p:nvSpPr>
        <p:spPr>
          <a:xfrm>
            <a:off x="119803" y="5547506"/>
            <a:ext cx="8643196" cy="862680"/>
          </a:xfrm>
          <a:prstGeom prst="rect">
            <a:avLst/>
          </a:prstGeom>
        </p:spPr>
        <p:txBody>
          <a:bodyPr/>
          <a:lstStyle>
            <a:lvl1pPr marL="342900" indent="-342900" algn="l" rtl="0" eaLnBrk="1" fontAlgn="base" hangingPunct="1">
              <a:spcBef>
                <a:spcPct val="20000"/>
              </a:spcBef>
              <a:spcAft>
                <a:spcPct val="0"/>
              </a:spcAft>
              <a:buClr>
                <a:schemeClr val="folHlink"/>
              </a:buClr>
              <a:buSzPct val="60000"/>
              <a:buFont typeface="Wingdings" pitchFamily="2" charset="2"/>
              <a:buChar char="n"/>
              <a:defRPr sz="2800">
                <a:solidFill>
                  <a:schemeClr val="tx1"/>
                </a:solidFill>
                <a:latin typeface="+mn-lt"/>
                <a:ea typeface="+mn-ea"/>
                <a:cs typeface="+mn-cs"/>
              </a:defRPr>
            </a:lvl1pPr>
            <a:lvl2pPr marL="742950" indent="-285750" algn="l" rtl="0" eaLnBrk="1" fontAlgn="base" hangingPunct="1">
              <a:spcBef>
                <a:spcPct val="20000"/>
              </a:spcBef>
              <a:spcAft>
                <a:spcPct val="0"/>
              </a:spcAft>
              <a:buClr>
                <a:schemeClr val="hlink"/>
              </a:buClr>
              <a:buSzPct val="55000"/>
              <a:buFont typeface="Wingdings" pitchFamily="2" charset="2"/>
              <a:buChar char="n"/>
              <a:defRPr sz="2000">
                <a:solidFill>
                  <a:schemeClr val="tx1"/>
                </a:solidFill>
                <a:latin typeface="+mn-lt"/>
              </a:defRPr>
            </a:lvl2pPr>
            <a:lvl3pPr marL="1143000" indent="-228600" algn="l" rtl="0" eaLnBrk="1" fontAlgn="base" hangingPunct="1">
              <a:spcBef>
                <a:spcPct val="20000"/>
              </a:spcBef>
              <a:spcAft>
                <a:spcPct val="0"/>
              </a:spcAft>
              <a:buClr>
                <a:schemeClr val="folHlink"/>
              </a:buClr>
              <a:buSzPct val="50000"/>
              <a:buFont typeface="Wingdings" pitchFamily="2" charset="2"/>
              <a:buChar char="n"/>
              <a:defRPr sz="1600">
                <a:solidFill>
                  <a:schemeClr val="tx1"/>
                </a:solidFill>
                <a:latin typeface="+mn-lt"/>
              </a:defRPr>
            </a:lvl3pPr>
            <a:lvl4pPr marL="1600200" indent="-228600" algn="l" rtl="0" eaLnBrk="1" fontAlgn="base" hangingPunct="1">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lvl="1"/>
            <a:r>
              <a:rPr lang="en-US" b="0" dirty="0" smtClean="0"/>
              <a:t>Not as many success stories (biggest one probably </a:t>
            </a:r>
            <a:r>
              <a:rPr lang="en-US" b="0" dirty="0" err="1" smtClean="0"/>
              <a:t>RedHat</a:t>
            </a:r>
            <a:r>
              <a:rPr lang="en-US" b="0" dirty="0" smtClean="0"/>
              <a:t>)</a:t>
            </a:r>
          </a:p>
          <a:p>
            <a:pPr lvl="1"/>
            <a:r>
              <a:rPr lang="en-US" b="0" dirty="0" smtClean="0"/>
              <a:t>But open source is fueling much success for cloud computing</a:t>
            </a:r>
            <a:endParaRPr lang="en-US" b="0" dirty="0"/>
          </a:p>
        </p:txBody>
      </p:sp>
      <p:sp>
        <p:nvSpPr>
          <p:cNvPr id="2" name="Slide Number Placeholder 1"/>
          <p:cNvSpPr>
            <a:spLocks noGrp="1"/>
          </p:cNvSpPr>
          <p:nvPr>
            <p:ph type="sldNum" sz="quarter" idx="12"/>
          </p:nvPr>
        </p:nvSpPr>
        <p:spPr/>
        <p:txBody>
          <a:bodyPr/>
          <a:lstStyle/>
          <a:p>
            <a:pPr>
              <a:defRPr/>
            </a:pPr>
            <a:fld id="{729111C5-E04E-4942-8174-12BB645D56A6}" type="slidenum">
              <a:rPr lang="en-US" smtClean="0"/>
              <a:pPr>
                <a:defRPr/>
              </a:pPr>
              <a:t>83</a:t>
            </a:fld>
            <a:endParaRPr lang="en-US"/>
          </a:p>
        </p:txBody>
      </p:sp>
    </p:spTree>
    <p:extLst>
      <p:ext uri="{BB962C8B-B14F-4D97-AF65-F5344CB8AC3E}">
        <p14:creationId xmlns:p14="http://schemas.microsoft.com/office/powerpoint/2010/main" val="23116880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Management Costs</a:t>
            </a:r>
            <a:endParaRPr lang="en-US" dirty="0"/>
          </a:p>
        </p:txBody>
      </p:sp>
      <p:sp>
        <p:nvSpPr>
          <p:cNvPr id="7" name="Rectangle 6"/>
          <p:cNvSpPr/>
          <p:nvPr/>
        </p:nvSpPr>
        <p:spPr bwMode="auto">
          <a:xfrm>
            <a:off x="970407" y="1853794"/>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chemeClr val="bg1"/>
                </a:solidFill>
                <a:latin typeface="+mn-lt"/>
              </a:rPr>
              <a:t>1</a:t>
            </a:r>
          </a:p>
          <a:p>
            <a:pPr algn="ctr"/>
            <a:r>
              <a:rPr lang="en-US" sz="1400" b="0" dirty="0" smtClean="0">
                <a:solidFill>
                  <a:schemeClr val="bg1"/>
                </a:solidFill>
                <a:latin typeface="+mn-lt"/>
              </a:rPr>
              <a:t>Traditional</a:t>
            </a:r>
            <a:endParaRPr lang="en-US" sz="1400" b="0" dirty="0">
              <a:solidFill>
                <a:schemeClr val="bg1"/>
              </a:solidFill>
              <a:latin typeface="+mn-lt"/>
            </a:endParaRPr>
          </a:p>
        </p:txBody>
      </p:sp>
      <p:sp>
        <p:nvSpPr>
          <p:cNvPr id="15" name="Rectangle 14"/>
          <p:cNvSpPr/>
          <p:nvPr/>
        </p:nvSpPr>
        <p:spPr bwMode="auto">
          <a:xfrm>
            <a:off x="967063" y="2641222"/>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chemeClr val="bg1"/>
                </a:solidFill>
                <a:latin typeface="+mn-lt"/>
              </a:rPr>
              <a:t>$4000/user</a:t>
            </a:r>
          </a:p>
          <a:p>
            <a:pPr algn="ctr"/>
            <a:r>
              <a:rPr lang="en-US" sz="1400" b="0" dirty="0" smtClean="0">
                <a:solidFill>
                  <a:schemeClr val="bg1"/>
                </a:solidFill>
                <a:latin typeface="+mn-lt"/>
              </a:rPr>
              <a:t>(one time)</a:t>
            </a:r>
            <a:endParaRPr lang="en-US" sz="1400" b="0" dirty="0">
              <a:solidFill>
                <a:schemeClr val="bg1"/>
              </a:solidFill>
              <a:latin typeface="+mn-lt"/>
            </a:endParaRPr>
          </a:p>
        </p:txBody>
      </p:sp>
      <p:sp>
        <p:nvSpPr>
          <p:cNvPr id="16" name="Rectangle 15"/>
          <p:cNvSpPr/>
          <p:nvPr/>
        </p:nvSpPr>
        <p:spPr bwMode="auto">
          <a:xfrm>
            <a:off x="967062" y="3428650"/>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chemeClr val="bg1"/>
                </a:solidFill>
                <a:latin typeface="+mn-lt"/>
              </a:rPr>
              <a:t>$800/user/</a:t>
            </a:r>
            <a:br>
              <a:rPr lang="en-US" sz="1400" b="0" dirty="0" smtClean="0">
                <a:solidFill>
                  <a:schemeClr val="bg1"/>
                </a:solidFill>
                <a:latin typeface="+mn-lt"/>
              </a:rPr>
            </a:br>
            <a:r>
              <a:rPr lang="en-US" sz="1400" b="0" dirty="0" smtClean="0">
                <a:solidFill>
                  <a:schemeClr val="bg1"/>
                </a:solidFill>
                <a:latin typeface="+mn-lt"/>
              </a:rPr>
              <a:t>year</a:t>
            </a:r>
            <a:endParaRPr lang="en-US" sz="1400" b="0" dirty="0">
              <a:solidFill>
                <a:schemeClr val="bg1"/>
              </a:solidFill>
              <a:latin typeface="+mn-lt"/>
            </a:endParaRPr>
          </a:p>
        </p:txBody>
      </p:sp>
      <p:sp>
        <p:nvSpPr>
          <p:cNvPr id="17" name="TextBox 16"/>
          <p:cNvSpPr txBox="1"/>
          <p:nvPr/>
        </p:nvSpPr>
        <p:spPr>
          <a:xfrm>
            <a:off x="128663" y="2791725"/>
            <a:ext cx="598242" cy="400110"/>
          </a:xfrm>
          <a:prstGeom prst="rect">
            <a:avLst/>
          </a:prstGeom>
          <a:noFill/>
        </p:spPr>
        <p:txBody>
          <a:bodyPr wrap="none" rtlCol="0">
            <a:spAutoFit/>
          </a:bodyPr>
          <a:lstStyle/>
          <a:p>
            <a:r>
              <a:rPr lang="en-US" b="0" dirty="0" smtClean="0">
                <a:latin typeface="+mn-lt"/>
              </a:rPr>
              <a:t>SW</a:t>
            </a:r>
            <a:endParaRPr lang="en-US" b="0" dirty="0">
              <a:latin typeface="+mn-lt"/>
            </a:endParaRPr>
          </a:p>
        </p:txBody>
      </p:sp>
      <p:sp>
        <p:nvSpPr>
          <p:cNvPr id="18" name="TextBox 17"/>
          <p:cNvSpPr txBox="1"/>
          <p:nvPr/>
        </p:nvSpPr>
        <p:spPr>
          <a:xfrm>
            <a:off x="-41326" y="3615097"/>
            <a:ext cx="1082348" cy="400110"/>
          </a:xfrm>
          <a:prstGeom prst="rect">
            <a:avLst/>
          </a:prstGeom>
          <a:noFill/>
        </p:spPr>
        <p:txBody>
          <a:bodyPr wrap="none" rtlCol="0">
            <a:spAutoFit/>
          </a:bodyPr>
          <a:lstStyle/>
          <a:p>
            <a:r>
              <a:rPr lang="en-US" b="0" dirty="0" smtClean="0">
                <a:latin typeface="+mn-lt"/>
              </a:rPr>
              <a:t>Support</a:t>
            </a:r>
            <a:endParaRPr lang="en-US" b="0" dirty="0">
              <a:latin typeface="+mn-lt"/>
            </a:endParaRPr>
          </a:p>
        </p:txBody>
      </p:sp>
      <p:sp>
        <p:nvSpPr>
          <p:cNvPr id="10" name="Rectangle 9"/>
          <p:cNvSpPr/>
          <p:nvPr/>
        </p:nvSpPr>
        <p:spPr bwMode="auto">
          <a:xfrm>
            <a:off x="970408" y="4216077"/>
            <a:ext cx="8126450" cy="1331429"/>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rgbClr val="FF9900"/>
                </a:solidFill>
                <a:latin typeface="+mn-lt"/>
              </a:rPr>
              <a:t>$16,000/user/year</a:t>
            </a:r>
          </a:p>
          <a:p>
            <a:pPr algn="ctr"/>
            <a:r>
              <a:rPr lang="en-US" sz="1400" b="0" dirty="0" smtClean="0">
                <a:solidFill>
                  <a:srgbClr val="FF9900"/>
                </a:solidFill>
                <a:latin typeface="+mn-lt"/>
              </a:rPr>
              <a:t>($1300/user/year)</a:t>
            </a:r>
          </a:p>
          <a:p>
            <a:pPr algn="ctr"/>
            <a:endParaRPr lang="en-US" sz="1400" b="0" dirty="0">
              <a:solidFill>
                <a:srgbClr val="FF9900"/>
              </a:solidFill>
              <a:latin typeface="+mn-lt"/>
            </a:endParaRPr>
          </a:p>
          <a:p>
            <a:pPr algn="ctr"/>
            <a:r>
              <a:rPr lang="en-US" sz="1400" b="0" dirty="0" smtClean="0">
                <a:solidFill>
                  <a:srgbClr val="FF9900"/>
                </a:solidFill>
                <a:latin typeface="+mn-lt"/>
              </a:rPr>
              <a:t>To manage the security, availability, performance, problems and change</a:t>
            </a:r>
            <a:endParaRPr lang="en-US" sz="1400" b="0" dirty="0">
              <a:solidFill>
                <a:srgbClr val="FF9900"/>
              </a:solidFill>
              <a:latin typeface="+mn-lt"/>
            </a:endParaRPr>
          </a:p>
        </p:txBody>
      </p:sp>
      <p:sp>
        <p:nvSpPr>
          <p:cNvPr id="11" name="TextBox 10"/>
          <p:cNvSpPr txBox="1"/>
          <p:nvPr/>
        </p:nvSpPr>
        <p:spPr>
          <a:xfrm>
            <a:off x="108149" y="4357960"/>
            <a:ext cx="824265" cy="400110"/>
          </a:xfrm>
          <a:prstGeom prst="rect">
            <a:avLst/>
          </a:prstGeom>
          <a:noFill/>
        </p:spPr>
        <p:txBody>
          <a:bodyPr wrap="none" rtlCol="0">
            <a:spAutoFit/>
          </a:bodyPr>
          <a:lstStyle/>
          <a:p>
            <a:r>
              <a:rPr lang="en-US" b="0" dirty="0" err="1" smtClean="0">
                <a:latin typeface="+mn-lt"/>
              </a:rPr>
              <a:t>Mgmt</a:t>
            </a:r>
            <a:endParaRPr lang="en-US" b="0" dirty="0">
              <a:latin typeface="+mn-lt"/>
            </a:endParaRPr>
          </a:p>
        </p:txBody>
      </p:sp>
      <p:sp>
        <p:nvSpPr>
          <p:cNvPr id="13" name="Content Placeholder 2"/>
          <p:cNvSpPr txBox="1">
            <a:spLocks/>
          </p:cNvSpPr>
          <p:nvPr/>
        </p:nvSpPr>
        <p:spPr>
          <a:xfrm>
            <a:off x="119803" y="5547506"/>
            <a:ext cx="8643196" cy="862680"/>
          </a:xfrm>
          <a:prstGeom prst="rect">
            <a:avLst/>
          </a:prstGeom>
        </p:spPr>
        <p:txBody>
          <a:bodyPr/>
          <a:lstStyle>
            <a:lvl1pPr marL="342900" indent="-342900" algn="l" rtl="0" eaLnBrk="1" fontAlgn="base" hangingPunct="1">
              <a:spcBef>
                <a:spcPct val="20000"/>
              </a:spcBef>
              <a:spcAft>
                <a:spcPct val="0"/>
              </a:spcAft>
              <a:buClr>
                <a:schemeClr val="folHlink"/>
              </a:buClr>
              <a:buSzPct val="60000"/>
              <a:buFont typeface="Wingdings" pitchFamily="2" charset="2"/>
              <a:buChar char="n"/>
              <a:defRPr sz="2800">
                <a:solidFill>
                  <a:schemeClr val="tx1"/>
                </a:solidFill>
                <a:latin typeface="+mn-lt"/>
                <a:ea typeface="+mn-ea"/>
                <a:cs typeface="+mn-cs"/>
              </a:defRPr>
            </a:lvl1pPr>
            <a:lvl2pPr marL="742950" indent="-285750" algn="l" rtl="0" eaLnBrk="1" fontAlgn="base" hangingPunct="1">
              <a:spcBef>
                <a:spcPct val="20000"/>
              </a:spcBef>
              <a:spcAft>
                <a:spcPct val="0"/>
              </a:spcAft>
              <a:buClr>
                <a:schemeClr val="hlink"/>
              </a:buClr>
              <a:buSzPct val="55000"/>
              <a:buFont typeface="Wingdings" pitchFamily="2" charset="2"/>
              <a:buChar char="n"/>
              <a:defRPr sz="2000">
                <a:solidFill>
                  <a:schemeClr val="tx1"/>
                </a:solidFill>
                <a:latin typeface="+mn-lt"/>
              </a:defRPr>
            </a:lvl2pPr>
            <a:lvl3pPr marL="1143000" indent="-228600" algn="l" rtl="0" eaLnBrk="1" fontAlgn="base" hangingPunct="1">
              <a:spcBef>
                <a:spcPct val="20000"/>
              </a:spcBef>
              <a:spcAft>
                <a:spcPct val="0"/>
              </a:spcAft>
              <a:buClr>
                <a:schemeClr val="folHlink"/>
              </a:buClr>
              <a:buSzPct val="50000"/>
              <a:buFont typeface="Wingdings" pitchFamily="2" charset="2"/>
              <a:buChar char="n"/>
              <a:defRPr sz="1600">
                <a:solidFill>
                  <a:schemeClr val="tx1"/>
                </a:solidFill>
                <a:latin typeface="+mn-lt"/>
              </a:defRPr>
            </a:lvl3pPr>
            <a:lvl4pPr marL="1600200" indent="-228600" algn="l" rtl="0" eaLnBrk="1" fontAlgn="base" hangingPunct="1">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lvl="1"/>
            <a:r>
              <a:rPr lang="en-US" b="0" dirty="0"/>
              <a:t>Cost to manage software is 4x the purchase price per year</a:t>
            </a:r>
          </a:p>
        </p:txBody>
      </p:sp>
      <p:sp>
        <p:nvSpPr>
          <p:cNvPr id="2" name="Slide Number Placeholder 1"/>
          <p:cNvSpPr>
            <a:spLocks noGrp="1"/>
          </p:cNvSpPr>
          <p:nvPr>
            <p:ph type="sldNum" sz="quarter" idx="12"/>
          </p:nvPr>
        </p:nvSpPr>
        <p:spPr/>
        <p:txBody>
          <a:bodyPr/>
          <a:lstStyle/>
          <a:p>
            <a:pPr>
              <a:defRPr/>
            </a:pPr>
            <a:fld id="{729111C5-E04E-4942-8174-12BB645D56A6}" type="slidenum">
              <a:rPr lang="en-US" smtClean="0"/>
              <a:pPr>
                <a:defRPr/>
              </a:pPr>
              <a:t>84</a:t>
            </a:fld>
            <a:endParaRPr lang="en-US"/>
          </a:p>
        </p:txBody>
      </p:sp>
    </p:spTree>
    <p:extLst>
      <p:ext uri="{BB962C8B-B14F-4D97-AF65-F5344CB8AC3E}">
        <p14:creationId xmlns:p14="http://schemas.microsoft.com/office/powerpoint/2010/main" val="92113454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Model 3</a:t>
            </a:r>
            <a:endParaRPr lang="en-US" dirty="0"/>
          </a:p>
        </p:txBody>
      </p:sp>
      <p:sp>
        <p:nvSpPr>
          <p:cNvPr id="7" name="Rectangle 6"/>
          <p:cNvSpPr/>
          <p:nvPr/>
        </p:nvSpPr>
        <p:spPr bwMode="auto">
          <a:xfrm>
            <a:off x="970407" y="1853794"/>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chemeClr val="bg1"/>
                </a:solidFill>
                <a:latin typeface="+mn-lt"/>
              </a:rPr>
              <a:t>1</a:t>
            </a:r>
          </a:p>
          <a:p>
            <a:pPr algn="ctr"/>
            <a:r>
              <a:rPr lang="en-US" sz="1400" b="0" dirty="0" smtClean="0">
                <a:solidFill>
                  <a:schemeClr val="bg1"/>
                </a:solidFill>
                <a:latin typeface="+mn-lt"/>
              </a:rPr>
              <a:t>Traditional</a:t>
            </a:r>
            <a:endParaRPr lang="en-US" sz="1400" b="0" dirty="0">
              <a:solidFill>
                <a:schemeClr val="bg1"/>
              </a:solidFill>
              <a:latin typeface="+mn-lt"/>
            </a:endParaRPr>
          </a:p>
        </p:txBody>
      </p:sp>
      <p:sp>
        <p:nvSpPr>
          <p:cNvPr id="9" name="Rectangle 8"/>
          <p:cNvSpPr/>
          <p:nvPr/>
        </p:nvSpPr>
        <p:spPr bwMode="auto">
          <a:xfrm>
            <a:off x="2138816" y="1853794"/>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chemeClr val="bg1"/>
                </a:solidFill>
                <a:latin typeface="+mn-lt"/>
              </a:rPr>
              <a:t>2</a:t>
            </a:r>
          </a:p>
          <a:p>
            <a:pPr algn="ctr"/>
            <a:r>
              <a:rPr lang="en-US" sz="1400" b="0" dirty="0" smtClean="0">
                <a:solidFill>
                  <a:schemeClr val="bg1"/>
                </a:solidFill>
                <a:latin typeface="+mn-lt"/>
              </a:rPr>
              <a:t>Open Source</a:t>
            </a:r>
            <a:endParaRPr lang="en-US" sz="1400" b="0" dirty="0">
              <a:solidFill>
                <a:schemeClr val="bg1"/>
              </a:solidFill>
              <a:latin typeface="+mn-lt"/>
            </a:endParaRPr>
          </a:p>
        </p:txBody>
      </p:sp>
      <p:sp>
        <p:nvSpPr>
          <p:cNvPr id="10" name="Rectangle 9"/>
          <p:cNvSpPr/>
          <p:nvPr/>
        </p:nvSpPr>
        <p:spPr bwMode="auto">
          <a:xfrm>
            <a:off x="3307225" y="1853794"/>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rgbClr val="FF9900"/>
                </a:solidFill>
                <a:latin typeface="+mn-lt"/>
              </a:rPr>
              <a:t>3</a:t>
            </a:r>
          </a:p>
          <a:p>
            <a:pPr algn="ctr"/>
            <a:r>
              <a:rPr lang="en-US" sz="1400" b="0" dirty="0" smtClean="0">
                <a:solidFill>
                  <a:srgbClr val="FF9900"/>
                </a:solidFill>
                <a:latin typeface="+mn-lt"/>
              </a:rPr>
              <a:t>Outsourcing</a:t>
            </a:r>
            <a:endParaRPr lang="en-US" sz="1400" b="0" dirty="0">
              <a:solidFill>
                <a:srgbClr val="FF9900"/>
              </a:solidFill>
              <a:latin typeface="+mn-lt"/>
            </a:endParaRPr>
          </a:p>
        </p:txBody>
      </p:sp>
      <p:sp>
        <p:nvSpPr>
          <p:cNvPr id="15" name="Rectangle 14"/>
          <p:cNvSpPr/>
          <p:nvPr/>
        </p:nvSpPr>
        <p:spPr bwMode="auto">
          <a:xfrm>
            <a:off x="967063" y="2641222"/>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chemeClr val="bg1"/>
                </a:solidFill>
                <a:latin typeface="+mn-lt"/>
              </a:rPr>
              <a:t>$4000/user</a:t>
            </a:r>
          </a:p>
          <a:p>
            <a:pPr algn="ctr"/>
            <a:r>
              <a:rPr lang="en-US" sz="1400" b="0" dirty="0" smtClean="0">
                <a:solidFill>
                  <a:schemeClr val="bg1"/>
                </a:solidFill>
                <a:latin typeface="+mn-lt"/>
              </a:rPr>
              <a:t>(one time)</a:t>
            </a:r>
            <a:endParaRPr lang="en-US" sz="1400" b="0" dirty="0">
              <a:solidFill>
                <a:schemeClr val="bg1"/>
              </a:solidFill>
              <a:latin typeface="+mn-lt"/>
            </a:endParaRPr>
          </a:p>
        </p:txBody>
      </p:sp>
      <p:sp>
        <p:nvSpPr>
          <p:cNvPr id="16" name="Rectangle 15"/>
          <p:cNvSpPr/>
          <p:nvPr/>
        </p:nvSpPr>
        <p:spPr bwMode="auto">
          <a:xfrm>
            <a:off x="967062" y="3428650"/>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chemeClr val="bg1"/>
                </a:solidFill>
                <a:latin typeface="+mn-lt"/>
              </a:rPr>
              <a:t>$800/user/</a:t>
            </a:r>
            <a:br>
              <a:rPr lang="en-US" sz="1400" b="0" dirty="0" smtClean="0">
                <a:solidFill>
                  <a:schemeClr val="bg1"/>
                </a:solidFill>
                <a:latin typeface="+mn-lt"/>
              </a:rPr>
            </a:br>
            <a:r>
              <a:rPr lang="en-US" sz="1400" b="0" dirty="0" smtClean="0">
                <a:solidFill>
                  <a:schemeClr val="bg1"/>
                </a:solidFill>
                <a:latin typeface="+mn-lt"/>
              </a:rPr>
              <a:t>year</a:t>
            </a:r>
            <a:endParaRPr lang="en-US" sz="1400" b="0" dirty="0">
              <a:solidFill>
                <a:schemeClr val="bg1"/>
              </a:solidFill>
              <a:latin typeface="+mn-lt"/>
            </a:endParaRPr>
          </a:p>
        </p:txBody>
      </p:sp>
      <p:sp>
        <p:nvSpPr>
          <p:cNvPr id="17" name="TextBox 16"/>
          <p:cNvSpPr txBox="1"/>
          <p:nvPr/>
        </p:nvSpPr>
        <p:spPr>
          <a:xfrm>
            <a:off x="128663" y="2791725"/>
            <a:ext cx="598242" cy="400110"/>
          </a:xfrm>
          <a:prstGeom prst="rect">
            <a:avLst/>
          </a:prstGeom>
          <a:noFill/>
        </p:spPr>
        <p:txBody>
          <a:bodyPr wrap="none" rtlCol="0">
            <a:spAutoFit/>
          </a:bodyPr>
          <a:lstStyle/>
          <a:p>
            <a:r>
              <a:rPr lang="en-US" b="0" dirty="0" smtClean="0">
                <a:latin typeface="+mn-lt"/>
              </a:rPr>
              <a:t>SW</a:t>
            </a:r>
            <a:endParaRPr lang="en-US" b="0" dirty="0">
              <a:latin typeface="+mn-lt"/>
            </a:endParaRPr>
          </a:p>
        </p:txBody>
      </p:sp>
      <p:sp>
        <p:nvSpPr>
          <p:cNvPr id="18" name="TextBox 17"/>
          <p:cNvSpPr txBox="1"/>
          <p:nvPr/>
        </p:nvSpPr>
        <p:spPr>
          <a:xfrm>
            <a:off x="-41326" y="3615097"/>
            <a:ext cx="1082348" cy="400110"/>
          </a:xfrm>
          <a:prstGeom prst="rect">
            <a:avLst/>
          </a:prstGeom>
          <a:noFill/>
        </p:spPr>
        <p:txBody>
          <a:bodyPr wrap="none" rtlCol="0">
            <a:spAutoFit/>
          </a:bodyPr>
          <a:lstStyle/>
          <a:p>
            <a:r>
              <a:rPr lang="en-US" b="0" dirty="0" smtClean="0">
                <a:latin typeface="+mn-lt"/>
              </a:rPr>
              <a:t>Support</a:t>
            </a:r>
            <a:endParaRPr lang="en-US" b="0" dirty="0">
              <a:latin typeface="+mn-lt"/>
            </a:endParaRPr>
          </a:p>
        </p:txBody>
      </p:sp>
      <p:sp>
        <p:nvSpPr>
          <p:cNvPr id="19" name="TextBox 18"/>
          <p:cNvSpPr txBox="1"/>
          <p:nvPr/>
        </p:nvSpPr>
        <p:spPr>
          <a:xfrm>
            <a:off x="108149" y="4357960"/>
            <a:ext cx="824265" cy="400110"/>
          </a:xfrm>
          <a:prstGeom prst="rect">
            <a:avLst/>
          </a:prstGeom>
          <a:noFill/>
        </p:spPr>
        <p:txBody>
          <a:bodyPr wrap="none" rtlCol="0">
            <a:spAutoFit/>
          </a:bodyPr>
          <a:lstStyle/>
          <a:p>
            <a:r>
              <a:rPr lang="en-US" b="0" dirty="0" err="1" smtClean="0">
                <a:latin typeface="+mn-lt"/>
              </a:rPr>
              <a:t>Mgmt</a:t>
            </a:r>
            <a:endParaRPr lang="en-US" b="0" dirty="0">
              <a:latin typeface="+mn-lt"/>
            </a:endParaRPr>
          </a:p>
        </p:txBody>
      </p:sp>
      <p:sp>
        <p:nvSpPr>
          <p:cNvPr id="20" name="Rectangle 19"/>
          <p:cNvSpPr/>
          <p:nvPr/>
        </p:nvSpPr>
        <p:spPr bwMode="auto">
          <a:xfrm>
            <a:off x="2138816" y="3428650"/>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chemeClr val="bg1"/>
                </a:solidFill>
                <a:latin typeface="+mn-lt"/>
              </a:rPr>
              <a:t>$1600/user/year</a:t>
            </a:r>
            <a:endParaRPr lang="en-US" sz="1400" b="0" dirty="0">
              <a:solidFill>
                <a:schemeClr val="bg1"/>
              </a:solidFill>
              <a:latin typeface="+mn-lt"/>
            </a:endParaRPr>
          </a:p>
        </p:txBody>
      </p:sp>
      <p:sp>
        <p:nvSpPr>
          <p:cNvPr id="22" name="Rectangle 21"/>
          <p:cNvSpPr/>
          <p:nvPr/>
        </p:nvSpPr>
        <p:spPr bwMode="auto">
          <a:xfrm>
            <a:off x="3308522" y="3428650"/>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r>
              <a:rPr lang="en-US" sz="1400" b="0" dirty="0">
                <a:solidFill>
                  <a:srgbClr val="FF9900"/>
                </a:solidFill>
                <a:latin typeface="+mn-lt"/>
              </a:rPr>
              <a:t>$</a:t>
            </a:r>
            <a:r>
              <a:rPr lang="en-US" sz="1400" b="0" dirty="0" smtClean="0">
                <a:solidFill>
                  <a:srgbClr val="FF9900"/>
                </a:solidFill>
                <a:latin typeface="+mn-lt"/>
              </a:rPr>
              <a:t>800/user</a:t>
            </a:r>
            <a:br>
              <a:rPr lang="en-US" sz="1400" b="0" dirty="0" smtClean="0">
                <a:solidFill>
                  <a:srgbClr val="FF9900"/>
                </a:solidFill>
                <a:latin typeface="+mn-lt"/>
              </a:rPr>
            </a:br>
            <a:r>
              <a:rPr lang="en-US" sz="1400" b="0" dirty="0" smtClean="0">
                <a:solidFill>
                  <a:srgbClr val="FF9900"/>
                </a:solidFill>
                <a:latin typeface="+mn-lt"/>
              </a:rPr>
              <a:t>/</a:t>
            </a:r>
            <a:r>
              <a:rPr lang="en-US" sz="1400" b="0" dirty="0">
                <a:solidFill>
                  <a:srgbClr val="FF9900"/>
                </a:solidFill>
                <a:latin typeface="+mn-lt"/>
              </a:rPr>
              <a:t>year</a:t>
            </a:r>
          </a:p>
        </p:txBody>
      </p:sp>
      <p:sp>
        <p:nvSpPr>
          <p:cNvPr id="23" name="Rectangle 22"/>
          <p:cNvSpPr/>
          <p:nvPr/>
        </p:nvSpPr>
        <p:spPr bwMode="auto">
          <a:xfrm>
            <a:off x="3308521" y="4216077"/>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rgbClr val="FF9900"/>
                </a:solidFill>
                <a:latin typeface="+mn-lt"/>
              </a:rPr>
              <a:t>Bid</a:t>
            </a:r>
          </a:p>
          <a:p>
            <a:pPr algn="ctr"/>
            <a:r>
              <a:rPr lang="en-US" sz="1400" b="0" dirty="0" smtClean="0">
                <a:solidFill>
                  <a:srgbClr val="FF9900"/>
                </a:solidFill>
                <a:latin typeface="+mn-lt"/>
              </a:rPr>
              <a:t>&lt;1300/user/month</a:t>
            </a:r>
            <a:endParaRPr lang="en-US" sz="1400" b="0" dirty="0">
              <a:solidFill>
                <a:srgbClr val="FF9900"/>
              </a:solidFill>
              <a:latin typeface="+mn-lt"/>
            </a:endParaRPr>
          </a:p>
        </p:txBody>
      </p:sp>
      <p:sp>
        <p:nvSpPr>
          <p:cNvPr id="24" name="Rectangle 23"/>
          <p:cNvSpPr/>
          <p:nvPr/>
        </p:nvSpPr>
        <p:spPr bwMode="auto">
          <a:xfrm>
            <a:off x="2138816" y="2641222"/>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chemeClr val="bg1"/>
                </a:solidFill>
                <a:latin typeface="+mn-lt"/>
              </a:rPr>
              <a:t>$0/user</a:t>
            </a:r>
            <a:endParaRPr lang="en-US" sz="1400" b="0" dirty="0">
              <a:solidFill>
                <a:schemeClr val="bg1"/>
              </a:solidFill>
              <a:latin typeface="+mn-lt"/>
            </a:endParaRPr>
          </a:p>
        </p:txBody>
      </p:sp>
      <p:sp>
        <p:nvSpPr>
          <p:cNvPr id="25" name="Rectangle 24"/>
          <p:cNvSpPr/>
          <p:nvPr/>
        </p:nvSpPr>
        <p:spPr bwMode="auto">
          <a:xfrm>
            <a:off x="3307225" y="2641222"/>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r>
              <a:rPr lang="en-US" sz="1400" b="0" dirty="0">
                <a:solidFill>
                  <a:srgbClr val="FF9900"/>
                </a:solidFill>
                <a:latin typeface="+mn-lt"/>
              </a:rPr>
              <a:t>$4000/user</a:t>
            </a:r>
          </a:p>
          <a:p>
            <a:r>
              <a:rPr lang="en-US" sz="1400" b="0" dirty="0">
                <a:solidFill>
                  <a:srgbClr val="FF9900"/>
                </a:solidFill>
                <a:latin typeface="+mn-lt"/>
              </a:rPr>
              <a:t>(one time)</a:t>
            </a:r>
          </a:p>
        </p:txBody>
      </p:sp>
      <p:sp>
        <p:nvSpPr>
          <p:cNvPr id="32" name="Rectangle 31"/>
          <p:cNvSpPr/>
          <p:nvPr/>
        </p:nvSpPr>
        <p:spPr bwMode="auto">
          <a:xfrm>
            <a:off x="3309545" y="5006868"/>
            <a:ext cx="1116000" cy="528658"/>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rgbClr val="FF9900"/>
                </a:solidFill>
                <a:latin typeface="+mn-lt"/>
              </a:rPr>
              <a:t>At home / at</a:t>
            </a:r>
            <a:r>
              <a:rPr lang="en-US" sz="1400" b="0" dirty="0">
                <a:solidFill>
                  <a:srgbClr val="FF9900"/>
                </a:solidFill>
                <a:latin typeface="+mn-lt"/>
              </a:rPr>
              <a:t> </a:t>
            </a:r>
            <a:r>
              <a:rPr lang="en-US" sz="1400" b="0" dirty="0" smtClean="0">
                <a:solidFill>
                  <a:srgbClr val="FF9900"/>
                </a:solidFill>
                <a:latin typeface="+mn-lt"/>
              </a:rPr>
              <a:t>customer</a:t>
            </a:r>
            <a:endParaRPr lang="en-US" sz="1400" b="0" dirty="0">
              <a:solidFill>
                <a:srgbClr val="FF9900"/>
              </a:solidFill>
              <a:latin typeface="+mn-lt"/>
            </a:endParaRPr>
          </a:p>
        </p:txBody>
      </p:sp>
      <p:sp>
        <p:nvSpPr>
          <p:cNvPr id="35" name="Content Placeholder 2"/>
          <p:cNvSpPr txBox="1">
            <a:spLocks/>
          </p:cNvSpPr>
          <p:nvPr/>
        </p:nvSpPr>
        <p:spPr>
          <a:xfrm>
            <a:off x="119803" y="5547506"/>
            <a:ext cx="8643196" cy="862680"/>
          </a:xfrm>
          <a:prstGeom prst="rect">
            <a:avLst/>
          </a:prstGeom>
        </p:spPr>
        <p:txBody>
          <a:bodyPr/>
          <a:lstStyle>
            <a:lvl1pPr marL="342900" indent="-342900" algn="l" rtl="0" eaLnBrk="1" fontAlgn="base" hangingPunct="1">
              <a:spcBef>
                <a:spcPct val="20000"/>
              </a:spcBef>
              <a:spcAft>
                <a:spcPct val="0"/>
              </a:spcAft>
              <a:buClr>
                <a:schemeClr val="folHlink"/>
              </a:buClr>
              <a:buSzPct val="60000"/>
              <a:buFont typeface="Wingdings" pitchFamily="2" charset="2"/>
              <a:buChar char="n"/>
              <a:defRPr sz="2800">
                <a:solidFill>
                  <a:schemeClr val="tx1"/>
                </a:solidFill>
                <a:latin typeface="+mn-lt"/>
                <a:ea typeface="+mn-ea"/>
                <a:cs typeface="+mn-cs"/>
              </a:defRPr>
            </a:lvl1pPr>
            <a:lvl2pPr marL="742950" indent="-285750" algn="l" rtl="0" eaLnBrk="1" fontAlgn="base" hangingPunct="1">
              <a:spcBef>
                <a:spcPct val="20000"/>
              </a:spcBef>
              <a:spcAft>
                <a:spcPct val="0"/>
              </a:spcAft>
              <a:buClr>
                <a:schemeClr val="hlink"/>
              </a:buClr>
              <a:buSzPct val="55000"/>
              <a:buFont typeface="Wingdings" pitchFamily="2" charset="2"/>
              <a:buChar char="n"/>
              <a:defRPr sz="2000">
                <a:solidFill>
                  <a:schemeClr val="tx1"/>
                </a:solidFill>
                <a:latin typeface="+mn-lt"/>
              </a:defRPr>
            </a:lvl2pPr>
            <a:lvl3pPr marL="1143000" indent="-228600" algn="l" rtl="0" eaLnBrk="1" fontAlgn="base" hangingPunct="1">
              <a:spcBef>
                <a:spcPct val="20000"/>
              </a:spcBef>
              <a:spcAft>
                <a:spcPct val="0"/>
              </a:spcAft>
              <a:buClr>
                <a:schemeClr val="folHlink"/>
              </a:buClr>
              <a:buSzPct val="50000"/>
              <a:buFont typeface="Wingdings" pitchFamily="2" charset="2"/>
              <a:buChar char="n"/>
              <a:defRPr sz="1600">
                <a:solidFill>
                  <a:schemeClr val="tx1"/>
                </a:solidFill>
                <a:latin typeface="+mn-lt"/>
              </a:defRPr>
            </a:lvl3pPr>
            <a:lvl4pPr marL="1600200" indent="-228600" algn="l" rtl="0" eaLnBrk="1" fontAlgn="base" hangingPunct="1">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lvl="1"/>
            <a:r>
              <a:rPr lang="en-US" b="0" dirty="0" smtClean="0"/>
              <a:t>Outsourcing became popular in the ’90s as Internet got widespread</a:t>
            </a:r>
          </a:p>
          <a:p>
            <a:pPr lvl="1"/>
            <a:r>
              <a:rPr lang="en-US" b="0" dirty="0" smtClean="0"/>
              <a:t>Cost</a:t>
            </a:r>
            <a:r>
              <a:rPr lang="en-US" b="0" dirty="0"/>
              <a:t> </a:t>
            </a:r>
            <a:r>
              <a:rPr lang="en-US" b="0" dirty="0" smtClean="0"/>
              <a:t>reduction through low-cost labor is hard to sustain</a:t>
            </a:r>
          </a:p>
          <a:p>
            <a:pPr lvl="1"/>
            <a:r>
              <a:rPr lang="en-US" b="0" dirty="0" smtClean="0"/>
              <a:t>Human error is #1 cause of computer system failures</a:t>
            </a:r>
            <a:endParaRPr lang="en-US" b="0" dirty="0"/>
          </a:p>
        </p:txBody>
      </p:sp>
      <p:sp>
        <p:nvSpPr>
          <p:cNvPr id="2" name="Slide Number Placeholder 1"/>
          <p:cNvSpPr>
            <a:spLocks noGrp="1"/>
          </p:cNvSpPr>
          <p:nvPr>
            <p:ph type="sldNum" sz="quarter" idx="12"/>
          </p:nvPr>
        </p:nvSpPr>
        <p:spPr/>
        <p:txBody>
          <a:bodyPr/>
          <a:lstStyle/>
          <a:p>
            <a:pPr>
              <a:defRPr/>
            </a:pPr>
            <a:fld id="{729111C5-E04E-4942-8174-12BB645D56A6}" type="slidenum">
              <a:rPr lang="en-US" smtClean="0"/>
              <a:pPr>
                <a:defRPr/>
              </a:pPr>
              <a:t>85</a:t>
            </a:fld>
            <a:endParaRPr lang="en-US"/>
          </a:p>
        </p:txBody>
      </p:sp>
    </p:spTree>
    <p:extLst>
      <p:ext uri="{BB962C8B-B14F-4D97-AF65-F5344CB8AC3E}">
        <p14:creationId xmlns:p14="http://schemas.microsoft.com/office/powerpoint/2010/main" val="79131820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Model 4</a:t>
            </a:r>
            <a:endParaRPr lang="en-US" dirty="0"/>
          </a:p>
        </p:txBody>
      </p:sp>
      <p:sp>
        <p:nvSpPr>
          <p:cNvPr id="7" name="Rectangle 6"/>
          <p:cNvSpPr/>
          <p:nvPr/>
        </p:nvSpPr>
        <p:spPr bwMode="auto">
          <a:xfrm>
            <a:off x="970407" y="1853794"/>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chemeClr val="bg1"/>
                </a:solidFill>
                <a:latin typeface="+mn-lt"/>
              </a:rPr>
              <a:t>1</a:t>
            </a:r>
          </a:p>
          <a:p>
            <a:pPr algn="ctr"/>
            <a:r>
              <a:rPr lang="en-US" sz="1400" b="0" dirty="0" smtClean="0">
                <a:solidFill>
                  <a:schemeClr val="bg1"/>
                </a:solidFill>
                <a:latin typeface="+mn-lt"/>
              </a:rPr>
              <a:t>Traditional</a:t>
            </a:r>
            <a:endParaRPr lang="en-US" sz="1400" b="0" dirty="0">
              <a:solidFill>
                <a:schemeClr val="bg1"/>
              </a:solidFill>
              <a:latin typeface="+mn-lt"/>
            </a:endParaRPr>
          </a:p>
        </p:txBody>
      </p:sp>
      <p:sp>
        <p:nvSpPr>
          <p:cNvPr id="9" name="Rectangle 8"/>
          <p:cNvSpPr/>
          <p:nvPr/>
        </p:nvSpPr>
        <p:spPr bwMode="auto">
          <a:xfrm>
            <a:off x="2138816" y="1853794"/>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chemeClr val="bg1"/>
                </a:solidFill>
                <a:latin typeface="+mn-lt"/>
              </a:rPr>
              <a:t>2</a:t>
            </a:r>
          </a:p>
          <a:p>
            <a:pPr algn="ctr"/>
            <a:r>
              <a:rPr lang="en-US" sz="1400" b="0" dirty="0" smtClean="0">
                <a:solidFill>
                  <a:schemeClr val="bg1"/>
                </a:solidFill>
                <a:latin typeface="+mn-lt"/>
              </a:rPr>
              <a:t>Open Source</a:t>
            </a:r>
            <a:endParaRPr lang="en-US" sz="1400" b="0" dirty="0">
              <a:solidFill>
                <a:schemeClr val="bg1"/>
              </a:solidFill>
              <a:latin typeface="+mn-lt"/>
            </a:endParaRPr>
          </a:p>
        </p:txBody>
      </p:sp>
      <p:sp>
        <p:nvSpPr>
          <p:cNvPr id="10" name="Rectangle 9"/>
          <p:cNvSpPr/>
          <p:nvPr/>
        </p:nvSpPr>
        <p:spPr bwMode="auto">
          <a:xfrm>
            <a:off x="3307225" y="1853794"/>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chemeClr val="bg1"/>
                </a:solidFill>
                <a:latin typeface="+mn-lt"/>
              </a:rPr>
              <a:t>3</a:t>
            </a:r>
          </a:p>
          <a:p>
            <a:pPr algn="ctr"/>
            <a:r>
              <a:rPr lang="en-US" sz="1400" b="0" dirty="0" smtClean="0">
                <a:solidFill>
                  <a:schemeClr val="bg1"/>
                </a:solidFill>
                <a:latin typeface="+mn-lt"/>
              </a:rPr>
              <a:t>Outsourcing</a:t>
            </a:r>
            <a:endParaRPr lang="en-US" sz="1400" b="0" dirty="0">
              <a:solidFill>
                <a:schemeClr val="bg1"/>
              </a:solidFill>
              <a:latin typeface="+mn-lt"/>
            </a:endParaRPr>
          </a:p>
        </p:txBody>
      </p:sp>
      <p:sp>
        <p:nvSpPr>
          <p:cNvPr id="11" name="Rectangle 10"/>
          <p:cNvSpPr/>
          <p:nvPr/>
        </p:nvSpPr>
        <p:spPr bwMode="auto">
          <a:xfrm>
            <a:off x="4475634" y="1853794"/>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rgbClr val="FF9900"/>
                </a:solidFill>
                <a:latin typeface="+mn-lt"/>
              </a:rPr>
              <a:t>4</a:t>
            </a:r>
          </a:p>
          <a:p>
            <a:pPr algn="ctr"/>
            <a:r>
              <a:rPr lang="en-US" sz="1400" b="0" dirty="0" smtClean="0">
                <a:solidFill>
                  <a:srgbClr val="FF9900"/>
                </a:solidFill>
                <a:latin typeface="+mn-lt"/>
              </a:rPr>
              <a:t>Hybrid</a:t>
            </a:r>
            <a:endParaRPr lang="en-US" sz="1400" b="0" dirty="0">
              <a:solidFill>
                <a:srgbClr val="FF9900"/>
              </a:solidFill>
              <a:latin typeface="+mn-lt"/>
            </a:endParaRPr>
          </a:p>
        </p:txBody>
      </p:sp>
      <p:sp>
        <p:nvSpPr>
          <p:cNvPr id="15" name="Rectangle 14"/>
          <p:cNvSpPr/>
          <p:nvPr/>
        </p:nvSpPr>
        <p:spPr bwMode="auto">
          <a:xfrm>
            <a:off x="967063" y="2641222"/>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chemeClr val="bg1"/>
                </a:solidFill>
                <a:latin typeface="+mn-lt"/>
              </a:rPr>
              <a:t>$4000/user</a:t>
            </a:r>
          </a:p>
          <a:p>
            <a:pPr algn="ctr"/>
            <a:r>
              <a:rPr lang="en-US" sz="1400" b="0" dirty="0" smtClean="0">
                <a:solidFill>
                  <a:schemeClr val="bg1"/>
                </a:solidFill>
                <a:latin typeface="+mn-lt"/>
              </a:rPr>
              <a:t>(one time)</a:t>
            </a:r>
            <a:endParaRPr lang="en-US" sz="1400" b="0" dirty="0">
              <a:solidFill>
                <a:schemeClr val="bg1"/>
              </a:solidFill>
              <a:latin typeface="+mn-lt"/>
            </a:endParaRPr>
          </a:p>
        </p:txBody>
      </p:sp>
      <p:sp>
        <p:nvSpPr>
          <p:cNvPr id="16" name="Rectangle 15"/>
          <p:cNvSpPr/>
          <p:nvPr/>
        </p:nvSpPr>
        <p:spPr bwMode="auto">
          <a:xfrm>
            <a:off x="967062" y="3428650"/>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chemeClr val="bg1"/>
                </a:solidFill>
                <a:latin typeface="+mn-lt"/>
              </a:rPr>
              <a:t>$800/user/</a:t>
            </a:r>
            <a:br>
              <a:rPr lang="en-US" sz="1400" b="0" dirty="0" smtClean="0">
                <a:solidFill>
                  <a:schemeClr val="bg1"/>
                </a:solidFill>
                <a:latin typeface="+mn-lt"/>
              </a:rPr>
            </a:br>
            <a:r>
              <a:rPr lang="en-US" sz="1400" b="0" dirty="0" smtClean="0">
                <a:solidFill>
                  <a:schemeClr val="bg1"/>
                </a:solidFill>
                <a:latin typeface="+mn-lt"/>
              </a:rPr>
              <a:t>year</a:t>
            </a:r>
            <a:endParaRPr lang="en-US" sz="1400" b="0" dirty="0">
              <a:solidFill>
                <a:schemeClr val="bg1"/>
              </a:solidFill>
              <a:latin typeface="+mn-lt"/>
            </a:endParaRPr>
          </a:p>
        </p:txBody>
      </p:sp>
      <p:sp>
        <p:nvSpPr>
          <p:cNvPr id="17" name="TextBox 16"/>
          <p:cNvSpPr txBox="1"/>
          <p:nvPr/>
        </p:nvSpPr>
        <p:spPr>
          <a:xfrm>
            <a:off x="128663" y="2791725"/>
            <a:ext cx="598242" cy="400110"/>
          </a:xfrm>
          <a:prstGeom prst="rect">
            <a:avLst/>
          </a:prstGeom>
          <a:noFill/>
        </p:spPr>
        <p:txBody>
          <a:bodyPr wrap="none" rtlCol="0">
            <a:spAutoFit/>
          </a:bodyPr>
          <a:lstStyle/>
          <a:p>
            <a:r>
              <a:rPr lang="en-US" b="0" dirty="0" smtClean="0">
                <a:latin typeface="+mn-lt"/>
              </a:rPr>
              <a:t>SW</a:t>
            </a:r>
            <a:endParaRPr lang="en-US" b="0" dirty="0">
              <a:latin typeface="+mn-lt"/>
            </a:endParaRPr>
          </a:p>
        </p:txBody>
      </p:sp>
      <p:sp>
        <p:nvSpPr>
          <p:cNvPr id="18" name="TextBox 17"/>
          <p:cNvSpPr txBox="1"/>
          <p:nvPr/>
        </p:nvSpPr>
        <p:spPr>
          <a:xfrm>
            <a:off x="-41326" y="3615097"/>
            <a:ext cx="1082348" cy="400110"/>
          </a:xfrm>
          <a:prstGeom prst="rect">
            <a:avLst/>
          </a:prstGeom>
          <a:noFill/>
        </p:spPr>
        <p:txBody>
          <a:bodyPr wrap="none" rtlCol="0">
            <a:spAutoFit/>
          </a:bodyPr>
          <a:lstStyle/>
          <a:p>
            <a:r>
              <a:rPr lang="en-US" b="0" dirty="0" smtClean="0">
                <a:latin typeface="+mn-lt"/>
              </a:rPr>
              <a:t>Support</a:t>
            </a:r>
            <a:endParaRPr lang="en-US" b="0" dirty="0">
              <a:latin typeface="+mn-lt"/>
            </a:endParaRPr>
          </a:p>
        </p:txBody>
      </p:sp>
      <p:sp>
        <p:nvSpPr>
          <p:cNvPr id="19" name="TextBox 18"/>
          <p:cNvSpPr txBox="1"/>
          <p:nvPr/>
        </p:nvSpPr>
        <p:spPr>
          <a:xfrm>
            <a:off x="108149" y="4357960"/>
            <a:ext cx="824265" cy="400110"/>
          </a:xfrm>
          <a:prstGeom prst="rect">
            <a:avLst/>
          </a:prstGeom>
          <a:noFill/>
        </p:spPr>
        <p:txBody>
          <a:bodyPr wrap="none" rtlCol="0">
            <a:spAutoFit/>
          </a:bodyPr>
          <a:lstStyle/>
          <a:p>
            <a:r>
              <a:rPr lang="en-US" b="0" dirty="0" err="1" smtClean="0">
                <a:latin typeface="+mn-lt"/>
              </a:rPr>
              <a:t>Mgmt</a:t>
            </a:r>
            <a:endParaRPr lang="en-US" b="0" dirty="0">
              <a:latin typeface="+mn-lt"/>
            </a:endParaRPr>
          </a:p>
        </p:txBody>
      </p:sp>
      <p:sp>
        <p:nvSpPr>
          <p:cNvPr id="20" name="Rectangle 19"/>
          <p:cNvSpPr/>
          <p:nvPr/>
        </p:nvSpPr>
        <p:spPr bwMode="auto">
          <a:xfrm>
            <a:off x="2138816" y="3428650"/>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chemeClr val="bg1"/>
                </a:solidFill>
                <a:latin typeface="+mn-lt"/>
              </a:rPr>
              <a:t>$1600/user/year</a:t>
            </a:r>
            <a:endParaRPr lang="en-US" sz="1400" b="0" dirty="0">
              <a:solidFill>
                <a:schemeClr val="bg1"/>
              </a:solidFill>
              <a:latin typeface="+mn-lt"/>
            </a:endParaRPr>
          </a:p>
        </p:txBody>
      </p:sp>
      <p:sp>
        <p:nvSpPr>
          <p:cNvPr id="22" name="Rectangle 21"/>
          <p:cNvSpPr/>
          <p:nvPr/>
        </p:nvSpPr>
        <p:spPr bwMode="auto">
          <a:xfrm>
            <a:off x="3308522" y="3428650"/>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r>
              <a:rPr lang="en-US" sz="1400" b="0" dirty="0">
                <a:solidFill>
                  <a:schemeClr val="bg1"/>
                </a:solidFill>
                <a:latin typeface="+mn-lt"/>
              </a:rPr>
              <a:t>$800/user</a:t>
            </a:r>
            <a:r>
              <a:rPr lang="en-US" sz="1400" b="0" dirty="0" smtClean="0">
                <a:solidFill>
                  <a:schemeClr val="bg1"/>
                </a:solidFill>
                <a:latin typeface="+mn-lt"/>
              </a:rPr>
              <a:t>/</a:t>
            </a:r>
            <a:br>
              <a:rPr lang="en-US" sz="1400" b="0" dirty="0" smtClean="0">
                <a:solidFill>
                  <a:schemeClr val="bg1"/>
                </a:solidFill>
                <a:latin typeface="+mn-lt"/>
              </a:rPr>
            </a:br>
            <a:r>
              <a:rPr lang="en-US" sz="1400" b="0" dirty="0" smtClean="0">
                <a:solidFill>
                  <a:schemeClr val="bg1"/>
                </a:solidFill>
                <a:latin typeface="+mn-lt"/>
              </a:rPr>
              <a:t>year</a:t>
            </a:r>
            <a:endParaRPr lang="en-US" sz="1400" b="0" dirty="0">
              <a:solidFill>
                <a:schemeClr val="bg1"/>
              </a:solidFill>
              <a:latin typeface="+mn-lt"/>
            </a:endParaRPr>
          </a:p>
        </p:txBody>
      </p:sp>
      <p:sp>
        <p:nvSpPr>
          <p:cNvPr id="23" name="Rectangle 22"/>
          <p:cNvSpPr/>
          <p:nvPr/>
        </p:nvSpPr>
        <p:spPr bwMode="auto">
          <a:xfrm>
            <a:off x="3308521" y="4216077"/>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chemeClr val="bg1"/>
                </a:solidFill>
                <a:latin typeface="+mn-lt"/>
              </a:rPr>
              <a:t>Bid</a:t>
            </a:r>
          </a:p>
          <a:p>
            <a:pPr algn="ctr"/>
            <a:r>
              <a:rPr lang="en-US" sz="1400" b="0" dirty="0" smtClean="0">
                <a:solidFill>
                  <a:schemeClr val="bg1"/>
                </a:solidFill>
                <a:latin typeface="+mn-lt"/>
              </a:rPr>
              <a:t>&lt;1300/user/month</a:t>
            </a:r>
            <a:endParaRPr lang="en-US" sz="1400" b="0" dirty="0">
              <a:solidFill>
                <a:schemeClr val="bg1"/>
              </a:solidFill>
              <a:latin typeface="+mn-lt"/>
            </a:endParaRPr>
          </a:p>
        </p:txBody>
      </p:sp>
      <p:sp>
        <p:nvSpPr>
          <p:cNvPr id="24" name="Rectangle 23"/>
          <p:cNvSpPr/>
          <p:nvPr/>
        </p:nvSpPr>
        <p:spPr bwMode="auto">
          <a:xfrm>
            <a:off x="2138816" y="2641222"/>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chemeClr val="bg1"/>
                </a:solidFill>
                <a:latin typeface="+mn-lt"/>
              </a:rPr>
              <a:t>$0/user</a:t>
            </a:r>
            <a:endParaRPr lang="en-US" sz="1400" b="0" dirty="0">
              <a:solidFill>
                <a:schemeClr val="bg1"/>
              </a:solidFill>
              <a:latin typeface="+mn-lt"/>
            </a:endParaRPr>
          </a:p>
        </p:txBody>
      </p:sp>
      <p:sp>
        <p:nvSpPr>
          <p:cNvPr id="25" name="Rectangle 24"/>
          <p:cNvSpPr/>
          <p:nvPr/>
        </p:nvSpPr>
        <p:spPr bwMode="auto">
          <a:xfrm>
            <a:off x="3307225" y="2641222"/>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r>
              <a:rPr lang="en-US" sz="1400" b="0" dirty="0">
                <a:solidFill>
                  <a:schemeClr val="bg1"/>
                </a:solidFill>
                <a:latin typeface="+mn-lt"/>
              </a:rPr>
              <a:t>$4000/user</a:t>
            </a:r>
          </a:p>
          <a:p>
            <a:r>
              <a:rPr lang="en-US" sz="1400" b="0" dirty="0">
                <a:solidFill>
                  <a:schemeClr val="bg1"/>
                </a:solidFill>
                <a:latin typeface="+mn-lt"/>
              </a:rPr>
              <a:t>(one time)</a:t>
            </a:r>
          </a:p>
        </p:txBody>
      </p:sp>
      <p:sp>
        <p:nvSpPr>
          <p:cNvPr id="26" name="Rectangle 25"/>
          <p:cNvSpPr/>
          <p:nvPr/>
        </p:nvSpPr>
        <p:spPr bwMode="auto">
          <a:xfrm>
            <a:off x="4475634" y="3428650"/>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r>
              <a:rPr lang="en-US" sz="1400" b="0" dirty="0">
                <a:solidFill>
                  <a:srgbClr val="FF9900"/>
                </a:solidFill>
                <a:latin typeface="+mn-lt"/>
              </a:rPr>
              <a:t>$800/user</a:t>
            </a:r>
            <a:r>
              <a:rPr lang="en-US" sz="1400" b="0" dirty="0" smtClean="0">
                <a:solidFill>
                  <a:srgbClr val="FF9900"/>
                </a:solidFill>
                <a:latin typeface="+mn-lt"/>
              </a:rPr>
              <a:t>/</a:t>
            </a:r>
            <a:br>
              <a:rPr lang="en-US" sz="1400" b="0" dirty="0" smtClean="0">
                <a:solidFill>
                  <a:srgbClr val="FF9900"/>
                </a:solidFill>
                <a:latin typeface="+mn-lt"/>
              </a:rPr>
            </a:br>
            <a:r>
              <a:rPr lang="en-US" sz="1400" b="0" dirty="0" smtClean="0">
                <a:solidFill>
                  <a:srgbClr val="FF9900"/>
                </a:solidFill>
                <a:latin typeface="+mn-lt"/>
              </a:rPr>
              <a:t>year</a:t>
            </a:r>
            <a:endParaRPr lang="en-US" sz="1400" b="0" dirty="0">
              <a:solidFill>
                <a:srgbClr val="FF9900"/>
              </a:solidFill>
              <a:latin typeface="+mn-lt"/>
            </a:endParaRPr>
          </a:p>
        </p:txBody>
      </p:sp>
      <p:sp>
        <p:nvSpPr>
          <p:cNvPr id="27" name="Rectangle 26"/>
          <p:cNvSpPr/>
          <p:nvPr/>
        </p:nvSpPr>
        <p:spPr bwMode="auto">
          <a:xfrm>
            <a:off x="4475634" y="4216077"/>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rgbClr val="FF9900"/>
                </a:solidFill>
                <a:latin typeface="+mn-lt"/>
              </a:rPr>
              <a:t>$150/user/</a:t>
            </a:r>
            <a:br>
              <a:rPr lang="en-US" sz="1400" b="0" dirty="0" smtClean="0">
                <a:solidFill>
                  <a:srgbClr val="FF9900"/>
                </a:solidFill>
                <a:latin typeface="+mn-lt"/>
              </a:rPr>
            </a:br>
            <a:r>
              <a:rPr lang="en-US" sz="1400" b="0" dirty="0" smtClean="0">
                <a:solidFill>
                  <a:srgbClr val="FF9900"/>
                </a:solidFill>
                <a:latin typeface="+mn-lt"/>
              </a:rPr>
              <a:t>month</a:t>
            </a:r>
            <a:endParaRPr lang="en-US" sz="1400" b="0" dirty="0">
              <a:solidFill>
                <a:srgbClr val="FF9900"/>
              </a:solidFill>
              <a:latin typeface="+mn-lt"/>
            </a:endParaRPr>
          </a:p>
        </p:txBody>
      </p:sp>
      <p:sp>
        <p:nvSpPr>
          <p:cNvPr id="28" name="Rectangle 27"/>
          <p:cNvSpPr/>
          <p:nvPr/>
        </p:nvSpPr>
        <p:spPr bwMode="auto">
          <a:xfrm>
            <a:off x="4475634" y="2641222"/>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r>
              <a:rPr lang="en-US" sz="1400" b="0" dirty="0">
                <a:solidFill>
                  <a:srgbClr val="FF9900"/>
                </a:solidFill>
                <a:latin typeface="+mn-lt"/>
              </a:rPr>
              <a:t>$4000/user</a:t>
            </a:r>
          </a:p>
          <a:p>
            <a:r>
              <a:rPr lang="en-US" sz="1400" b="0" dirty="0">
                <a:solidFill>
                  <a:srgbClr val="FF9900"/>
                </a:solidFill>
                <a:latin typeface="+mn-lt"/>
              </a:rPr>
              <a:t>(one time)</a:t>
            </a:r>
          </a:p>
        </p:txBody>
      </p:sp>
      <p:sp>
        <p:nvSpPr>
          <p:cNvPr id="32" name="Rectangle 31"/>
          <p:cNvSpPr/>
          <p:nvPr/>
        </p:nvSpPr>
        <p:spPr bwMode="auto">
          <a:xfrm>
            <a:off x="3309545" y="5006868"/>
            <a:ext cx="1116000" cy="528658"/>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chemeClr val="bg1"/>
                </a:solidFill>
                <a:latin typeface="+mn-lt"/>
              </a:rPr>
              <a:t>At home / at</a:t>
            </a:r>
            <a:r>
              <a:rPr lang="en-US" sz="1400" b="0" dirty="0">
                <a:solidFill>
                  <a:schemeClr val="bg1"/>
                </a:solidFill>
                <a:latin typeface="+mn-lt"/>
              </a:rPr>
              <a:t> </a:t>
            </a:r>
            <a:r>
              <a:rPr lang="en-US" sz="1400" b="0" dirty="0" smtClean="0">
                <a:solidFill>
                  <a:schemeClr val="bg1"/>
                </a:solidFill>
                <a:latin typeface="+mn-lt"/>
              </a:rPr>
              <a:t>customer</a:t>
            </a:r>
            <a:endParaRPr lang="en-US" sz="1400" b="0" dirty="0">
              <a:solidFill>
                <a:schemeClr val="bg1"/>
              </a:solidFill>
              <a:latin typeface="+mn-lt"/>
            </a:endParaRPr>
          </a:p>
        </p:txBody>
      </p:sp>
      <p:sp>
        <p:nvSpPr>
          <p:cNvPr id="33" name="Rectangle 32"/>
          <p:cNvSpPr/>
          <p:nvPr/>
        </p:nvSpPr>
        <p:spPr bwMode="auto">
          <a:xfrm>
            <a:off x="4475634" y="5003506"/>
            <a:ext cx="1116000" cy="528658"/>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rgbClr val="FF9900"/>
                </a:solidFill>
                <a:latin typeface="+mn-lt"/>
              </a:rPr>
              <a:t>At home / at</a:t>
            </a:r>
            <a:r>
              <a:rPr lang="en-US" sz="1400" b="0" dirty="0">
                <a:solidFill>
                  <a:srgbClr val="FF9900"/>
                </a:solidFill>
                <a:latin typeface="+mn-lt"/>
              </a:rPr>
              <a:t> </a:t>
            </a:r>
            <a:r>
              <a:rPr lang="en-US" sz="1400" b="0" dirty="0" smtClean="0">
                <a:solidFill>
                  <a:srgbClr val="FF9900"/>
                </a:solidFill>
                <a:latin typeface="+mn-lt"/>
              </a:rPr>
              <a:t>customer</a:t>
            </a:r>
            <a:endParaRPr lang="en-US" sz="1400" b="0" dirty="0">
              <a:solidFill>
                <a:srgbClr val="FF9900"/>
              </a:solidFill>
              <a:latin typeface="+mn-lt"/>
            </a:endParaRPr>
          </a:p>
        </p:txBody>
      </p:sp>
      <p:sp>
        <p:nvSpPr>
          <p:cNvPr id="35" name="Content Placeholder 2"/>
          <p:cNvSpPr txBox="1">
            <a:spLocks/>
          </p:cNvSpPr>
          <p:nvPr/>
        </p:nvSpPr>
        <p:spPr>
          <a:xfrm>
            <a:off x="119803" y="5547506"/>
            <a:ext cx="8643196" cy="862680"/>
          </a:xfrm>
          <a:prstGeom prst="rect">
            <a:avLst/>
          </a:prstGeom>
        </p:spPr>
        <p:txBody>
          <a:bodyPr/>
          <a:lstStyle>
            <a:lvl1pPr marL="342900" indent="-342900" algn="l" rtl="0" eaLnBrk="1" fontAlgn="base" hangingPunct="1">
              <a:spcBef>
                <a:spcPct val="20000"/>
              </a:spcBef>
              <a:spcAft>
                <a:spcPct val="0"/>
              </a:spcAft>
              <a:buClr>
                <a:schemeClr val="folHlink"/>
              </a:buClr>
              <a:buSzPct val="60000"/>
              <a:buFont typeface="Wingdings" pitchFamily="2" charset="2"/>
              <a:buChar char="n"/>
              <a:defRPr sz="2800">
                <a:solidFill>
                  <a:schemeClr val="tx1"/>
                </a:solidFill>
                <a:latin typeface="+mn-lt"/>
                <a:ea typeface="+mn-ea"/>
                <a:cs typeface="+mn-cs"/>
              </a:defRPr>
            </a:lvl1pPr>
            <a:lvl2pPr marL="742950" indent="-285750" algn="l" rtl="0" eaLnBrk="1" fontAlgn="base" hangingPunct="1">
              <a:spcBef>
                <a:spcPct val="20000"/>
              </a:spcBef>
              <a:spcAft>
                <a:spcPct val="0"/>
              </a:spcAft>
              <a:buClr>
                <a:schemeClr val="hlink"/>
              </a:buClr>
              <a:buSzPct val="55000"/>
              <a:buFont typeface="Wingdings" pitchFamily="2" charset="2"/>
              <a:buChar char="n"/>
              <a:defRPr sz="2000">
                <a:solidFill>
                  <a:schemeClr val="tx1"/>
                </a:solidFill>
                <a:latin typeface="+mn-lt"/>
              </a:defRPr>
            </a:lvl2pPr>
            <a:lvl3pPr marL="1143000" indent="-228600" algn="l" rtl="0" eaLnBrk="1" fontAlgn="base" hangingPunct="1">
              <a:spcBef>
                <a:spcPct val="20000"/>
              </a:spcBef>
              <a:spcAft>
                <a:spcPct val="0"/>
              </a:spcAft>
              <a:buClr>
                <a:schemeClr val="folHlink"/>
              </a:buClr>
              <a:buSzPct val="50000"/>
              <a:buFont typeface="Wingdings" pitchFamily="2" charset="2"/>
              <a:buChar char="n"/>
              <a:defRPr sz="1600">
                <a:solidFill>
                  <a:schemeClr val="tx1"/>
                </a:solidFill>
                <a:latin typeface="+mn-lt"/>
              </a:defRPr>
            </a:lvl3pPr>
            <a:lvl4pPr marL="1600200" indent="-228600" algn="l" rtl="0" eaLnBrk="1" fontAlgn="base" hangingPunct="1">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lvl="1"/>
            <a:r>
              <a:rPr lang="en-US" b="0" dirty="0" smtClean="0"/>
              <a:t>How to decrease costs by 10x?</a:t>
            </a:r>
          </a:p>
          <a:p>
            <a:pPr lvl="1"/>
            <a:r>
              <a:rPr lang="en-US" b="0" dirty="0" smtClean="0"/>
              <a:t>Standardization, specialization, repetition </a:t>
            </a:r>
            <a:r>
              <a:rPr lang="en-US" b="0" dirty="0" smtClean="0">
                <a:sym typeface="Wingdings"/>
              </a:rPr>
              <a:t> in time automate</a:t>
            </a:r>
            <a:endParaRPr lang="en-US" b="0" dirty="0"/>
          </a:p>
        </p:txBody>
      </p:sp>
      <p:sp>
        <p:nvSpPr>
          <p:cNvPr id="2" name="Slide Number Placeholder 1"/>
          <p:cNvSpPr>
            <a:spLocks noGrp="1"/>
          </p:cNvSpPr>
          <p:nvPr>
            <p:ph type="sldNum" sz="quarter" idx="12"/>
          </p:nvPr>
        </p:nvSpPr>
        <p:spPr/>
        <p:txBody>
          <a:bodyPr/>
          <a:lstStyle/>
          <a:p>
            <a:pPr>
              <a:defRPr/>
            </a:pPr>
            <a:fld id="{729111C5-E04E-4942-8174-12BB645D56A6}" type="slidenum">
              <a:rPr lang="en-US" smtClean="0"/>
              <a:pPr>
                <a:defRPr/>
              </a:pPr>
              <a:t>86</a:t>
            </a:fld>
            <a:endParaRPr lang="en-US"/>
          </a:p>
        </p:txBody>
      </p:sp>
    </p:spTree>
    <p:extLst>
      <p:ext uri="{BB962C8B-B14F-4D97-AF65-F5344CB8AC3E}">
        <p14:creationId xmlns:p14="http://schemas.microsoft.com/office/powerpoint/2010/main" val="143064538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Model 5</a:t>
            </a:r>
            <a:endParaRPr lang="en-US" dirty="0"/>
          </a:p>
        </p:txBody>
      </p:sp>
      <p:sp>
        <p:nvSpPr>
          <p:cNvPr id="7" name="Rectangle 6"/>
          <p:cNvSpPr/>
          <p:nvPr/>
        </p:nvSpPr>
        <p:spPr bwMode="auto">
          <a:xfrm>
            <a:off x="970407" y="1853794"/>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chemeClr val="bg1"/>
                </a:solidFill>
                <a:latin typeface="+mn-lt"/>
              </a:rPr>
              <a:t>1</a:t>
            </a:r>
          </a:p>
          <a:p>
            <a:pPr algn="ctr"/>
            <a:r>
              <a:rPr lang="en-US" sz="1400" b="0" dirty="0" smtClean="0">
                <a:solidFill>
                  <a:schemeClr val="bg1"/>
                </a:solidFill>
                <a:latin typeface="+mn-lt"/>
              </a:rPr>
              <a:t>Traditional</a:t>
            </a:r>
            <a:endParaRPr lang="en-US" sz="1400" b="0" dirty="0">
              <a:solidFill>
                <a:schemeClr val="bg1"/>
              </a:solidFill>
              <a:latin typeface="+mn-lt"/>
            </a:endParaRPr>
          </a:p>
        </p:txBody>
      </p:sp>
      <p:sp>
        <p:nvSpPr>
          <p:cNvPr id="9" name="Rectangle 8"/>
          <p:cNvSpPr/>
          <p:nvPr/>
        </p:nvSpPr>
        <p:spPr bwMode="auto">
          <a:xfrm>
            <a:off x="2138816" y="1853794"/>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chemeClr val="bg1"/>
                </a:solidFill>
                <a:latin typeface="+mn-lt"/>
              </a:rPr>
              <a:t>2</a:t>
            </a:r>
          </a:p>
          <a:p>
            <a:pPr algn="ctr"/>
            <a:r>
              <a:rPr lang="en-US" sz="1400" b="0" dirty="0" smtClean="0">
                <a:solidFill>
                  <a:schemeClr val="bg1"/>
                </a:solidFill>
                <a:latin typeface="+mn-lt"/>
              </a:rPr>
              <a:t>Open Source</a:t>
            </a:r>
            <a:endParaRPr lang="en-US" sz="1400" b="0" dirty="0">
              <a:solidFill>
                <a:schemeClr val="bg1"/>
              </a:solidFill>
              <a:latin typeface="+mn-lt"/>
            </a:endParaRPr>
          </a:p>
        </p:txBody>
      </p:sp>
      <p:sp>
        <p:nvSpPr>
          <p:cNvPr id="10" name="Rectangle 9"/>
          <p:cNvSpPr/>
          <p:nvPr/>
        </p:nvSpPr>
        <p:spPr bwMode="auto">
          <a:xfrm>
            <a:off x="3307225" y="1853794"/>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chemeClr val="bg1"/>
                </a:solidFill>
                <a:latin typeface="+mn-lt"/>
              </a:rPr>
              <a:t>3</a:t>
            </a:r>
          </a:p>
          <a:p>
            <a:pPr algn="ctr"/>
            <a:r>
              <a:rPr lang="en-US" sz="1400" b="0" dirty="0" smtClean="0">
                <a:solidFill>
                  <a:schemeClr val="bg1"/>
                </a:solidFill>
                <a:latin typeface="+mn-lt"/>
              </a:rPr>
              <a:t>Outsourcing</a:t>
            </a:r>
            <a:endParaRPr lang="en-US" sz="1400" b="0" dirty="0">
              <a:solidFill>
                <a:schemeClr val="bg1"/>
              </a:solidFill>
              <a:latin typeface="+mn-lt"/>
            </a:endParaRPr>
          </a:p>
        </p:txBody>
      </p:sp>
      <p:sp>
        <p:nvSpPr>
          <p:cNvPr id="11" name="Rectangle 10"/>
          <p:cNvSpPr/>
          <p:nvPr/>
        </p:nvSpPr>
        <p:spPr bwMode="auto">
          <a:xfrm>
            <a:off x="4475634" y="1853794"/>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chemeClr val="bg1"/>
                </a:solidFill>
                <a:latin typeface="+mn-lt"/>
              </a:rPr>
              <a:t>4</a:t>
            </a:r>
          </a:p>
          <a:p>
            <a:pPr algn="ctr"/>
            <a:r>
              <a:rPr lang="en-US" sz="1400" b="0" dirty="0" smtClean="0">
                <a:solidFill>
                  <a:schemeClr val="bg1"/>
                </a:solidFill>
                <a:latin typeface="+mn-lt"/>
              </a:rPr>
              <a:t>Hybrid</a:t>
            </a:r>
            <a:endParaRPr lang="en-US" sz="1400" b="0" dirty="0">
              <a:solidFill>
                <a:schemeClr val="bg1"/>
              </a:solidFill>
              <a:latin typeface="+mn-lt"/>
            </a:endParaRPr>
          </a:p>
        </p:txBody>
      </p:sp>
      <p:sp>
        <p:nvSpPr>
          <p:cNvPr id="12" name="Rectangle 11"/>
          <p:cNvSpPr/>
          <p:nvPr/>
        </p:nvSpPr>
        <p:spPr bwMode="auto">
          <a:xfrm>
            <a:off x="5644043" y="1853794"/>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rgbClr val="FF9900"/>
                </a:solidFill>
                <a:latin typeface="+mn-lt"/>
              </a:rPr>
              <a:t>5</a:t>
            </a:r>
          </a:p>
          <a:p>
            <a:pPr algn="ctr"/>
            <a:r>
              <a:rPr lang="en-US" sz="1400" b="0" dirty="0" smtClean="0">
                <a:solidFill>
                  <a:srgbClr val="FF9900"/>
                </a:solidFill>
                <a:latin typeface="+mn-lt"/>
              </a:rPr>
              <a:t>Hybrid+</a:t>
            </a:r>
            <a:endParaRPr lang="en-US" sz="1400" b="0" dirty="0">
              <a:solidFill>
                <a:srgbClr val="FF9900"/>
              </a:solidFill>
              <a:latin typeface="+mn-lt"/>
            </a:endParaRPr>
          </a:p>
        </p:txBody>
      </p:sp>
      <p:sp>
        <p:nvSpPr>
          <p:cNvPr id="15" name="Rectangle 14"/>
          <p:cNvSpPr/>
          <p:nvPr/>
        </p:nvSpPr>
        <p:spPr bwMode="auto">
          <a:xfrm>
            <a:off x="967063" y="2641222"/>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chemeClr val="bg1"/>
                </a:solidFill>
                <a:latin typeface="+mn-lt"/>
              </a:rPr>
              <a:t>$4000/user</a:t>
            </a:r>
          </a:p>
          <a:p>
            <a:pPr algn="ctr"/>
            <a:r>
              <a:rPr lang="en-US" sz="1400" b="0" dirty="0" smtClean="0">
                <a:solidFill>
                  <a:schemeClr val="bg1"/>
                </a:solidFill>
                <a:latin typeface="+mn-lt"/>
              </a:rPr>
              <a:t>(one time)</a:t>
            </a:r>
            <a:endParaRPr lang="en-US" sz="1400" b="0" dirty="0">
              <a:solidFill>
                <a:schemeClr val="bg1"/>
              </a:solidFill>
              <a:latin typeface="+mn-lt"/>
            </a:endParaRPr>
          </a:p>
        </p:txBody>
      </p:sp>
      <p:sp>
        <p:nvSpPr>
          <p:cNvPr id="16" name="Rectangle 15"/>
          <p:cNvSpPr/>
          <p:nvPr/>
        </p:nvSpPr>
        <p:spPr bwMode="auto">
          <a:xfrm>
            <a:off x="967062" y="3428650"/>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chemeClr val="bg1"/>
                </a:solidFill>
                <a:latin typeface="+mn-lt"/>
              </a:rPr>
              <a:t>$800/user/</a:t>
            </a:r>
            <a:br>
              <a:rPr lang="en-US" sz="1400" b="0" dirty="0" smtClean="0">
                <a:solidFill>
                  <a:schemeClr val="bg1"/>
                </a:solidFill>
                <a:latin typeface="+mn-lt"/>
              </a:rPr>
            </a:br>
            <a:r>
              <a:rPr lang="en-US" sz="1400" b="0" dirty="0" smtClean="0">
                <a:solidFill>
                  <a:schemeClr val="bg1"/>
                </a:solidFill>
                <a:latin typeface="+mn-lt"/>
              </a:rPr>
              <a:t>year</a:t>
            </a:r>
            <a:endParaRPr lang="en-US" sz="1400" b="0" dirty="0">
              <a:solidFill>
                <a:schemeClr val="bg1"/>
              </a:solidFill>
              <a:latin typeface="+mn-lt"/>
            </a:endParaRPr>
          </a:p>
        </p:txBody>
      </p:sp>
      <p:sp>
        <p:nvSpPr>
          <p:cNvPr id="17" name="TextBox 16"/>
          <p:cNvSpPr txBox="1"/>
          <p:nvPr/>
        </p:nvSpPr>
        <p:spPr>
          <a:xfrm>
            <a:off x="128663" y="2791725"/>
            <a:ext cx="598242" cy="400110"/>
          </a:xfrm>
          <a:prstGeom prst="rect">
            <a:avLst/>
          </a:prstGeom>
          <a:noFill/>
        </p:spPr>
        <p:txBody>
          <a:bodyPr wrap="none" rtlCol="0">
            <a:spAutoFit/>
          </a:bodyPr>
          <a:lstStyle/>
          <a:p>
            <a:r>
              <a:rPr lang="en-US" b="0" dirty="0" smtClean="0">
                <a:latin typeface="+mn-lt"/>
              </a:rPr>
              <a:t>SW</a:t>
            </a:r>
            <a:endParaRPr lang="en-US" b="0" dirty="0">
              <a:latin typeface="+mn-lt"/>
            </a:endParaRPr>
          </a:p>
        </p:txBody>
      </p:sp>
      <p:sp>
        <p:nvSpPr>
          <p:cNvPr id="18" name="TextBox 17"/>
          <p:cNvSpPr txBox="1"/>
          <p:nvPr/>
        </p:nvSpPr>
        <p:spPr>
          <a:xfrm>
            <a:off x="-41326" y="3615097"/>
            <a:ext cx="1082348" cy="400110"/>
          </a:xfrm>
          <a:prstGeom prst="rect">
            <a:avLst/>
          </a:prstGeom>
          <a:noFill/>
        </p:spPr>
        <p:txBody>
          <a:bodyPr wrap="none" rtlCol="0">
            <a:spAutoFit/>
          </a:bodyPr>
          <a:lstStyle/>
          <a:p>
            <a:r>
              <a:rPr lang="en-US" b="0" dirty="0" smtClean="0">
                <a:latin typeface="+mn-lt"/>
              </a:rPr>
              <a:t>Support</a:t>
            </a:r>
            <a:endParaRPr lang="en-US" b="0" dirty="0">
              <a:latin typeface="+mn-lt"/>
            </a:endParaRPr>
          </a:p>
        </p:txBody>
      </p:sp>
      <p:sp>
        <p:nvSpPr>
          <p:cNvPr id="19" name="TextBox 18"/>
          <p:cNvSpPr txBox="1"/>
          <p:nvPr/>
        </p:nvSpPr>
        <p:spPr>
          <a:xfrm>
            <a:off x="108149" y="4357960"/>
            <a:ext cx="824265" cy="400110"/>
          </a:xfrm>
          <a:prstGeom prst="rect">
            <a:avLst/>
          </a:prstGeom>
          <a:noFill/>
        </p:spPr>
        <p:txBody>
          <a:bodyPr wrap="none" rtlCol="0">
            <a:spAutoFit/>
          </a:bodyPr>
          <a:lstStyle/>
          <a:p>
            <a:r>
              <a:rPr lang="en-US" b="0" dirty="0" err="1" smtClean="0">
                <a:latin typeface="+mn-lt"/>
              </a:rPr>
              <a:t>Mgmt</a:t>
            </a:r>
            <a:endParaRPr lang="en-US" b="0" dirty="0">
              <a:latin typeface="+mn-lt"/>
            </a:endParaRPr>
          </a:p>
        </p:txBody>
      </p:sp>
      <p:sp>
        <p:nvSpPr>
          <p:cNvPr id="20" name="Rectangle 19"/>
          <p:cNvSpPr/>
          <p:nvPr/>
        </p:nvSpPr>
        <p:spPr bwMode="auto">
          <a:xfrm>
            <a:off x="2138816" y="3428650"/>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chemeClr val="bg1"/>
                </a:solidFill>
                <a:latin typeface="+mn-lt"/>
              </a:rPr>
              <a:t>$1600/user/year</a:t>
            </a:r>
            <a:endParaRPr lang="en-US" sz="1400" b="0" dirty="0">
              <a:solidFill>
                <a:schemeClr val="bg1"/>
              </a:solidFill>
              <a:latin typeface="+mn-lt"/>
            </a:endParaRPr>
          </a:p>
        </p:txBody>
      </p:sp>
      <p:sp>
        <p:nvSpPr>
          <p:cNvPr id="22" name="Rectangle 21"/>
          <p:cNvSpPr/>
          <p:nvPr/>
        </p:nvSpPr>
        <p:spPr bwMode="auto">
          <a:xfrm>
            <a:off x="3308522" y="3428650"/>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r>
              <a:rPr lang="en-US" sz="1400" b="0" dirty="0">
                <a:solidFill>
                  <a:schemeClr val="bg1"/>
                </a:solidFill>
                <a:latin typeface="+mn-lt"/>
              </a:rPr>
              <a:t>$800/user</a:t>
            </a:r>
            <a:r>
              <a:rPr lang="en-US" sz="1400" b="0" dirty="0" smtClean="0">
                <a:solidFill>
                  <a:schemeClr val="bg1"/>
                </a:solidFill>
                <a:latin typeface="+mn-lt"/>
              </a:rPr>
              <a:t>/</a:t>
            </a:r>
            <a:br>
              <a:rPr lang="en-US" sz="1400" b="0" dirty="0" smtClean="0">
                <a:solidFill>
                  <a:schemeClr val="bg1"/>
                </a:solidFill>
                <a:latin typeface="+mn-lt"/>
              </a:rPr>
            </a:br>
            <a:r>
              <a:rPr lang="en-US" sz="1400" b="0" dirty="0" smtClean="0">
                <a:solidFill>
                  <a:schemeClr val="bg1"/>
                </a:solidFill>
                <a:latin typeface="+mn-lt"/>
              </a:rPr>
              <a:t>year</a:t>
            </a:r>
            <a:endParaRPr lang="en-US" sz="1400" b="0" dirty="0">
              <a:solidFill>
                <a:schemeClr val="bg1"/>
              </a:solidFill>
              <a:latin typeface="+mn-lt"/>
            </a:endParaRPr>
          </a:p>
        </p:txBody>
      </p:sp>
      <p:sp>
        <p:nvSpPr>
          <p:cNvPr id="23" name="Rectangle 22"/>
          <p:cNvSpPr/>
          <p:nvPr/>
        </p:nvSpPr>
        <p:spPr bwMode="auto">
          <a:xfrm>
            <a:off x="3308521" y="4216077"/>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chemeClr val="bg1"/>
                </a:solidFill>
                <a:latin typeface="+mn-lt"/>
              </a:rPr>
              <a:t>Bid</a:t>
            </a:r>
          </a:p>
          <a:p>
            <a:pPr algn="ctr"/>
            <a:r>
              <a:rPr lang="en-US" sz="1400" b="0" dirty="0" smtClean="0">
                <a:solidFill>
                  <a:schemeClr val="bg1"/>
                </a:solidFill>
                <a:latin typeface="+mn-lt"/>
              </a:rPr>
              <a:t>&lt;1300/user/month</a:t>
            </a:r>
            <a:endParaRPr lang="en-US" sz="1400" b="0" dirty="0">
              <a:solidFill>
                <a:schemeClr val="bg1"/>
              </a:solidFill>
              <a:latin typeface="+mn-lt"/>
            </a:endParaRPr>
          </a:p>
        </p:txBody>
      </p:sp>
      <p:sp>
        <p:nvSpPr>
          <p:cNvPr id="24" name="Rectangle 23"/>
          <p:cNvSpPr/>
          <p:nvPr/>
        </p:nvSpPr>
        <p:spPr bwMode="auto">
          <a:xfrm>
            <a:off x="2138816" y="2641222"/>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chemeClr val="bg1"/>
                </a:solidFill>
                <a:latin typeface="+mn-lt"/>
              </a:rPr>
              <a:t>$0/user</a:t>
            </a:r>
            <a:endParaRPr lang="en-US" sz="1400" b="0" dirty="0">
              <a:solidFill>
                <a:schemeClr val="bg1"/>
              </a:solidFill>
              <a:latin typeface="+mn-lt"/>
            </a:endParaRPr>
          </a:p>
        </p:txBody>
      </p:sp>
      <p:sp>
        <p:nvSpPr>
          <p:cNvPr id="25" name="Rectangle 24"/>
          <p:cNvSpPr/>
          <p:nvPr/>
        </p:nvSpPr>
        <p:spPr bwMode="auto">
          <a:xfrm>
            <a:off x="3307225" y="2641222"/>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r>
              <a:rPr lang="en-US" sz="1400" b="0" dirty="0">
                <a:solidFill>
                  <a:schemeClr val="bg1"/>
                </a:solidFill>
                <a:latin typeface="+mn-lt"/>
              </a:rPr>
              <a:t>$4000/user</a:t>
            </a:r>
          </a:p>
          <a:p>
            <a:r>
              <a:rPr lang="en-US" sz="1400" b="0" dirty="0">
                <a:solidFill>
                  <a:schemeClr val="bg1"/>
                </a:solidFill>
                <a:latin typeface="+mn-lt"/>
              </a:rPr>
              <a:t>(one time)</a:t>
            </a:r>
          </a:p>
        </p:txBody>
      </p:sp>
      <p:sp>
        <p:nvSpPr>
          <p:cNvPr id="26" name="Rectangle 25"/>
          <p:cNvSpPr/>
          <p:nvPr/>
        </p:nvSpPr>
        <p:spPr bwMode="auto">
          <a:xfrm>
            <a:off x="4475634" y="3428650"/>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r>
              <a:rPr lang="en-US" sz="1400" b="0" dirty="0">
                <a:solidFill>
                  <a:schemeClr val="bg1"/>
                </a:solidFill>
                <a:latin typeface="+mn-lt"/>
              </a:rPr>
              <a:t>$800/user</a:t>
            </a:r>
            <a:r>
              <a:rPr lang="en-US" sz="1400" b="0" dirty="0" smtClean="0">
                <a:solidFill>
                  <a:schemeClr val="bg1"/>
                </a:solidFill>
                <a:latin typeface="+mn-lt"/>
              </a:rPr>
              <a:t>/</a:t>
            </a:r>
            <a:br>
              <a:rPr lang="en-US" sz="1400" b="0" dirty="0" smtClean="0">
                <a:solidFill>
                  <a:schemeClr val="bg1"/>
                </a:solidFill>
                <a:latin typeface="+mn-lt"/>
              </a:rPr>
            </a:br>
            <a:r>
              <a:rPr lang="en-US" sz="1400" b="0" dirty="0" smtClean="0">
                <a:solidFill>
                  <a:schemeClr val="bg1"/>
                </a:solidFill>
                <a:latin typeface="+mn-lt"/>
              </a:rPr>
              <a:t>year</a:t>
            </a:r>
            <a:endParaRPr lang="en-US" sz="1400" b="0" dirty="0">
              <a:solidFill>
                <a:schemeClr val="bg1"/>
              </a:solidFill>
              <a:latin typeface="+mn-lt"/>
            </a:endParaRPr>
          </a:p>
        </p:txBody>
      </p:sp>
      <p:sp>
        <p:nvSpPr>
          <p:cNvPr id="27" name="Rectangle 26"/>
          <p:cNvSpPr/>
          <p:nvPr/>
        </p:nvSpPr>
        <p:spPr bwMode="auto">
          <a:xfrm>
            <a:off x="4475634" y="4216077"/>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chemeClr val="bg1"/>
                </a:solidFill>
                <a:latin typeface="+mn-lt"/>
              </a:rPr>
              <a:t>$150/user/</a:t>
            </a:r>
            <a:br>
              <a:rPr lang="en-US" sz="1400" b="0" dirty="0" smtClean="0">
                <a:solidFill>
                  <a:schemeClr val="bg1"/>
                </a:solidFill>
                <a:latin typeface="+mn-lt"/>
              </a:rPr>
            </a:br>
            <a:r>
              <a:rPr lang="en-US" sz="1400" b="0" dirty="0" smtClean="0">
                <a:solidFill>
                  <a:schemeClr val="bg1"/>
                </a:solidFill>
                <a:latin typeface="+mn-lt"/>
              </a:rPr>
              <a:t>month</a:t>
            </a:r>
            <a:endParaRPr lang="en-US" sz="1400" b="0" dirty="0">
              <a:solidFill>
                <a:schemeClr val="bg1"/>
              </a:solidFill>
              <a:latin typeface="+mn-lt"/>
            </a:endParaRPr>
          </a:p>
        </p:txBody>
      </p:sp>
      <p:sp>
        <p:nvSpPr>
          <p:cNvPr id="28" name="Rectangle 27"/>
          <p:cNvSpPr/>
          <p:nvPr/>
        </p:nvSpPr>
        <p:spPr bwMode="auto">
          <a:xfrm>
            <a:off x="4475634" y="2641222"/>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r>
              <a:rPr lang="en-US" sz="1400" b="0" dirty="0">
                <a:solidFill>
                  <a:schemeClr val="bg1"/>
                </a:solidFill>
                <a:latin typeface="+mn-lt"/>
              </a:rPr>
              <a:t>$4000/user</a:t>
            </a:r>
          </a:p>
          <a:p>
            <a:r>
              <a:rPr lang="en-US" sz="1400" b="0" dirty="0">
                <a:solidFill>
                  <a:schemeClr val="bg1"/>
                </a:solidFill>
                <a:latin typeface="+mn-lt"/>
              </a:rPr>
              <a:t>(one time)</a:t>
            </a:r>
          </a:p>
        </p:txBody>
      </p:sp>
      <p:sp>
        <p:nvSpPr>
          <p:cNvPr id="29" name="Rectangle 28"/>
          <p:cNvSpPr/>
          <p:nvPr/>
        </p:nvSpPr>
        <p:spPr bwMode="auto">
          <a:xfrm>
            <a:off x="5644043" y="2641222"/>
            <a:ext cx="1116000" cy="224729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rgbClr val="FF9900"/>
                </a:solidFill>
                <a:latin typeface="+mn-lt"/>
              </a:rPr>
              <a:t>$300/user/</a:t>
            </a:r>
            <a:br>
              <a:rPr lang="en-US" sz="1400" b="0" dirty="0" smtClean="0">
                <a:solidFill>
                  <a:srgbClr val="FF9900"/>
                </a:solidFill>
                <a:latin typeface="+mn-lt"/>
              </a:rPr>
            </a:br>
            <a:r>
              <a:rPr lang="en-US" sz="1400" b="0" dirty="0" smtClean="0">
                <a:solidFill>
                  <a:srgbClr val="FF9900"/>
                </a:solidFill>
                <a:latin typeface="+mn-lt"/>
              </a:rPr>
              <a:t>month</a:t>
            </a:r>
            <a:endParaRPr lang="en-US" sz="1400" b="0" dirty="0">
              <a:solidFill>
                <a:srgbClr val="FF9900"/>
              </a:solidFill>
              <a:latin typeface="+mn-lt"/>
            </a:endParaRPr>
          </a:p>
        </p:txBody>
      </p:sp>
      <p:sp>
        <p:nvSpPr>
          <p:cNvPr id="32" name="Rectangle 31"/>
          <p:cNvSpPr/>
          <p:nvPr/>
        </p:nvSpPr>
        <p:spPr bwMode="auto">
          <a:xfrm>
            <a:off x="3309545" y="5006868"/>
            <a:ext cx="1116000" cy="528658"/>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chemeClr val="bg1"/>
                </a:solidFill>
                <a:latin typeface="+mn-lt"/>
              </a:rPr>
              <a:t>At home / at</a:t>
            </a:r>
            <a:r>
              <a:rPr lang="en-US" sz="1400" b="0" dirty="0">
                <a:solidFill>
                  <a:schemeClr val="bg1"/>
                </a:solidFill>
                <a:latin typeface="+mn-lt"/>
              </a:rPr>
              <a:t> </a:t>
            </a:r>
            <a:r>
              <a:rPr lang="en-US" sz="1400" b="0" dirty="0" smtClean="0">
                <a:solidFill>
                  <a:schemeClr val="bg1"/>
                </a:solidFill>
                <a:latin typeface="+mn-lt"/>
              </a:rPr>
              <a:t>customer</a:t>
            </a:r>
            <a:endParaRPr lang="en-US" sz="1400" b="0" dirty="0">
              <a:solidFill>
                <a:schemeClr val="bg1"/>
              </a:solidFill>
              <a:latin typeface="+mn-lt"/>
            </a:endParaRPr>
          </a:p>
        </p:txBody>
      </p:sp>
      <p:sp>
        <p:nvSpPr>
          <p:cNvPr id="33" name="Rectangle 32"/>
          <p:cNvSpPr/>
          <p:nvPr/>
        </p:nvSpPr>
        <p:spPr bwMode="auto">
          <a:xfrm>
            <a:off x="4475634" y="5003506"/>
            <a:ext cx="1116000" cy="528658"/>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chemeClr val="bg1"/>
                </a:solidFill>
                <a:latin typeface="+mn-lt"/>
              </a:rPr>
              <a:t>At home / at</a:t>
            </a:r>
            <a:r>
              <a:rPr lang="en-US" sz="1400" b="0" dirty="0">
                <a:solidFill>
                  <a:schemeClr val="bg1"/>
                </a:solidFill>
                <a:latin typeface="+mn-lt"/>
              </a:rPr>
              <a:t> </a:t>
            </a:r>
            <a:r>
              <a:rPr lang="en-US" sz="1400" b="0" dirty="0" smtClean="0">
                <a:solidFill>
                  <a:schemeClr val="bg1"/>
                </a:solidFill>
                <a:latin typeface="+mn-lt"/>
              </a:rPr>
              <a:t>customer</a:t>
            </a:r>
            <a:endParaRPr lang="en-US" sz="1400" b="0" dirty="0">
              <a:solidFill>
                <a:schemeClr val="bg1"/>
              </a:solidFill>
              <a:latin typeface="+mn-lt"/>
            </a:endParaRPr>
          </a:p>
        </p:txBody>
      </p:sp>
      <p:sp>
        <p:nvSpPr>
          <p:cNvPr id="34" name="Rectangle 33"/>
          <p:cNvSpPr/>
          <p:nvPr/>
        </p:nvSpPr>
        <p:spPr bwMode="auto">
          <a:xfrm>
            <a:off x="5644043" y="5003506"/>
            <a:ext cx="1116000" cy="528658"/>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rgbClr val="FF9900"/>
                </a:solidFill>
                <a:latin typeface="+mn-lt"/>
              </a:rPr>
              <a:t>At home / at</a:t>
            </a:r>
            <a:r>
              <a:rPr lang="en-US" sz="1400" b="0" dirty="0">
                <a:solidFill>
                  <a:srgbClr val="FF9900"/>
                </a:solidFill>
                <a:latin typeface="+mn-lt"/>
              </a:rPr>
              <a:t> </a:t>
            </a:r>
            <a:r>
              <a:rPr lang="en-US" sz="1400" b="0" dirty="0" smtClean="0">
                <a:solidFill>
                  <a:srgbClr val="FF9900"/>
                </a:solidFill>
                <a:latin typeface="+mn-lt"/>
              </a:rPr>
              <a:t>customer</a:t>
            </a:r>
            <a:endParaRPr lang="en-US" sz="1400" b="0" dirty="0">
              <a:solidFill>
                <a:srgbClr val="FF9900"/>
              </a:solidFill>
              <a:latin typeface="+mn-lt"/>
            </a:endParaRPr>
          </a:p>
        </p:txBody>
      </p:sp>
      <p:sp>
        <p:nvSpPr>
          <p:cNvPr id="35" name="Content Placeholder 2"/>
          <p:cNvSpPr txBox="1">
            <a:spLocks/>
          </p:cNvSpPr>
          <p:nvPr/>
        </p:nvSpPr>
        <p:spPr>
          <a:xfrm>
            <a:off x="119803" y="5547506"/>
            <a:ext cx="8643196" cy="862680"/>
          </a:xfrm>
          <a:prstGeom prst="rect">
            <a:avLst/>
          </a:prstGeom>
        </p:spPr>
        <p:txBody>
          <a:bodyPr/>
          <a:lstStyle>
            <a:lvl1pPr marL="342900" indent="-342900" algn="l" rtl="0" eaLnBrk="1" fontAlgn="base" hangingPunct="1">
              <a:spcBef>
                <a:spcPct val="20000"/>
              </a:spcBef>
              <a:spcAft>
                <a:spcPct val="0"/>
              </a:spcAft>
              <a:buClr>
                <a:schemeClr val="folHlink"/>
              </a:buClr>
              <a:buSzPct val="60000"/>
              <a:buFont typeface="Wingdings" pitchFamily="2" charset="2"/>
              <a:buChar char="n"/>
              <a:defRPr sz="2800">
                <a:solidFill>
                  <a:schemeClr val="tx1"/>
                </a:solidFill>
                <a:latin typeface="+mn-lt"/>
                <a:ea typeface="+mn-ea"/>
                <a:cs typeface="+mn-cs"/>
              </a:defRPr>
            </a:lvl1pPr>
            <a:lvl2pPr marL="742950" indent="-285750" algn="l" rtl="0" eaLnBrk="1" fontAlgn="base" hangingPunct="1">
              <a:spcBef>
                <a:spcPct val="20000"/>
              </a:spcBef>
              <a:spcAft>
                <a:spcPct val="0"/>
              </a:spcAft>
              <a:buClr>
                <a:schemeClr val="hlink"/>
              </a:buClr>
              <a:buSzPct val="55000"/>
              <a:buFont typeface="Wingdings" pitchFamily="2" charset="2"/>
              <a:buChar char="n"/>
              <a:defRPr sz="2000">
                <a:solidFill>
                  <a:schemeClr val="tx1"/>
                </a:solidFill>
                <a:latin typeface="+mn-lt"/>
              </a:defRPr>
            </a:lvl2pPr>
            <a:lvl3pPr marL="1143000" indent="-228600" algn="l" rtl="0" eaLnBrk="1" fontAlgn="base" hangingPunct="1">
              <a:spcBef>
                <a:spcPct val="20000"/>
              </a:spcBef>
              <a:spcAft>
                <a:spcPct val="0"/>
              </a:spcAft>
              <a:buClr>
                <a:schemeClr val="folHlink"/>
              </a:buClr>
              <a:buSzPct val="50000"/>
              <a:buFont typeface="Wingdings" pitchFamily="2" charset="2"/>
              <a:buChar char="n"/>
              <a:defRPr sz="1600">
                <a:solidFill>
                  <a:schemeClr val="tx1"/>
                </a:solidFill>
                <a:latin typeface="+mn-lt"/>
              </a:defRPr>
            </a:lvl3pPr>
            <a:lvl4pPr marL="1600200" indent="-228600" algn="l" rtl="0" eaLnBrk="1" fontAlgn="base" hangingPunct="1">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lvl="1"/>
            <a:r>
              <a:rPr lang="en-US" b="0" dirty="0" smtClean="0"/>
              <a:t>Pure subscription </a:t>
            </a:r>
            <a:r>
              <a:rPr lang="en-US" b="0" dirty="0"/>
              <a:t>model</a:t>
            </a:r>
            <a:endParaRPr lang="en-US" b="0" dirty="0" smtClean="0"/>
          </a:p>
          <a:p>
            <a:pPr lvl="1"/>
            <a:r>
              <a:rPr lang="en-US" b="0" dirty="0" smtClean="0"/>
              <a:t>Simply a change of the payment term compared to Model 4</a:t>
            </a:r>
            <a:endParaRPr lang="en-US" b="0" dirty="0"/>
          </a:p>
        </p:txBody>
      </p:sp>
      <p:sp>
        <p:nvSpPr>
          <p:cNvPr id="2" name="Slide Number Placeholder 1"/>
          <p:cNvSpPr>
            <a:spLocks noGrp="1"/>
          </p:cNvSpPr>
          <p:nvPr>
            <p:ph type="sldNum" sz="quarter" idx="12"/>
          </p:nvPr>
        </p:nvSpPr>
        <p:spPr/>
        <p:txBody>
          <a:bodyPr/>
          <a:lstStyle/>
          <a:p>
            <a:pPr>
              <a:defRPr/>
            </a:pPr>
            <a:fld id="{729111C5-E04E-4942-8174-12BB645D56A6}" type="slidenum">
              <a:rPr lang="en-US" smtClean="0"/>
              <a:pPr>
                <a:defRPr/>
              </a:pPr>
              <a:t>87</a:t>
            </a:fld>
            <a:endParaRPr lang="en-US"/>
          </a:p>
        </p:txBody>
      </p:sp>
    </p:spTree>
    <p:extLst>
      <p:ext uri="{BB962C8B-B14F-4D97-AF65-F5344CB8AC3E}">
        <p14:creationId xmlns:p14="http://schemas.microsoft.com/office/powerpoint/2010/main" val="7296580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Model 6</a:t>
            </a:r>
            <a:endParaRPr lang="en-US" dirty="0"/>
          </a:p>
        </p:txBody>
      </p:sp>
      <p:sp>
        <p:nvSpPr>
          <p:cNvPr id="7" name="Rectangle 6"/>
          <p:cNvSpPr/>
          <p:nvPr/>
        </p:nvSpPr>
        <p:spPr bwMode="auto">
          <a:xfrm>
            <a:off x="970407" y="1853794"/>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chemeClr val="bg1"/>
                </a:solidFill>
                <a:latin typeface="+mn-lt"/>
              </a:rPr>
              <a:t>1</a:t>
            </a:r>
          </a:p>
          <a:p>
            <a:pPr algn="ctr"/>
            <a:r>
              <a:rPr lang="en-US" sz="1400" b="0" dirty="0" smtClean="0">
                <a:solidFill>
                  <a:schemeClr val="bg1"/>
                </a:solidFill>
                <a:latin typeface="+mn-lt"/>
              </a:rPr>
              <a:t>Traditional</a:t>
            </a:r>
            <a:endParaRPr lang="en-US" sz="1400" b="0" dirty="0">
              <a:solidFill>
                <a:schemeClr val="bg1"/>
              </a:solidFill>
              <a:latin typeface="+mn-lt"/>
            </a:endParaRPr>
          </a:p>
        </p:txBody>
      </p:sp>
      <p:sp>
        <p:nvSpPr>
          <p:cNvPr id="9" name="Rectangle 8"/>
          <p:cNvSpPr/>
          <p:nvPr/>
        </p:nvSpPr>
        <p:spPr bwMode="auto">
          <a:xfrm>
            <a:off x="2138816" y="1853794"/>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chemeClr val="bg1"/>
                </a:solidFill>
                <a:latin typeface="+mn-lt"/>
              </a:rPr>
              <a:t>2</a:t>
            </a:r>
          </a:p>
          <a:p>
            <a:pPr algn="ctr"/>
            <a:r>
              <a:rPr lang="en-US" sz="1400" b="0" dirty="0" smtClean="0">
                <a:solidFill>
                  <a:schemeClr val="bg1"/>
                </a:solidFill>
                <a:latin typeface="+mn-lt"/>
              </a:rPr>
              <a:t>Open Source</a:t>
            </a:r>
            <a:endParaRPr lang="en-US" sz="1400" b="0" dirty="0">
              <a:solidFill>
                <a:schemeClr val="bg1"/>
              </a:solidFill>
              <a:latin typeface="+mn-lt"/>
            </a:endParaRPr>
          </a:p>
        </p:txBody>
      </p:sp>
      <p:sp>
        <p:nvSpPr>
          <p:cNvPr id="10" name="Rectangle 9"/>
          <p:cNvSpPr/>
          <p:nvPr/>
        </p:nvSpPr>
        <p:spPr bwMode="auto">
          <a:xfrm>
            <a:off x="3307225" y="1853794"/>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chemeClr val="bg1"/>
                </a:solidFill>
                <a:latin typeface="+mn-lt"/>
              </a:rPr>
              <a:t>3</a:t>
            </a:r>
          </a:p>
          <a:p>
            <a:pPr algn="ctr"/>
            <a:r>
              <a:rPr lang="en-US" sz="1400" b="0" dirty="0" smtClean="0">
                <a:solidFill>
                  <a:schemeClr val="bg1"/>
                </a:solidFill>
                <a:latin typeface="+mn-lt"/>
              </a:rPr>
              <a:t>Outsourcing</a:t>
            </a:r>
            <a:endParaRPr lang="en-US" sz="1400" b="0" dirty="0">
              <a:solidFill>
                <a:schemeClr val="bg1"/>
              </a:solidFill>
              <a:latin typeface="+mn-lt"/>
            </a:endParaRPr>
          </a:p>
        </p:txBody>
      </p:sp>
      <p:sp>
        <p:nvSpPr>
          <p:cNvPr id="11" name="Rectangle 10"/>
          <p:cNvSpPr/>
          <p:nvPr/>
        </p:nvSpPr>
        <p:spPr bwMode="auto">
          <a:xfrm>
            <a:off x="4475634" y="1853794"/>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chemeClr val="bg1"/>
                </a:solidFill>
                <a:latin typeface="+mn-lt"/>
              </a:rPr>
              <a:t>4</a:t>
            </a:r>
          </a:p>
          <a:p>
            <a:pPr algn="ctr"/>
            <a:r>
              <a:rPr lang="en-US" sz="1400" b="0" dirty="0" smtClean="0">
                <a:solidFill>
                  <a:schemeClr val="bg1"/>
                </a:solidFill>
                <a:latin typeface="+mn-lt"/>
              </a:rPr>
              <a:t>Hybrid</a:t>
            </a:r>
            <a:endParaRPr lang="en-US" sz="1400" b="0" dirty="0">
              <a:solidFill>
                <a:schemeClr val="bg1"/>
              </a:solidFill>
              <a:latin typeface="+mn-lt"/>
            </a:endParaRPr>
          </a:p>
        </p:txBody>
      </p:sp>
      <p:sp>
        <p:nvSpPr>
          <p:cNvPr id="12" name="Rectangle 11"/>
          <p:cNvSpPr/>
          <p:nvPr/>
        </p:nvSpPr>
        <p:spPr bwMode="auto">
          <a:xfrm>
            <a:off x="5644043" y="1853794"/>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chemeClr val="bg1"/>
                </a:solidFill>
                <a:latin typeface="+mn-lt"/>
              </a:rPr>
              <a:t>5</a:t>
            </a:r>
          </a:p>
          <a:p>
            <a:pPr algn="ctr"/>
            <a:r>
              <a:rPr lang="en-US" sz="1400" b="0" dirty="0" smtClean="0">
                <a:solidFill>
                  <a:schemeClr val="bg1"/>
                </a:solidFill>
                <a:latin typeface="+mn-lt"/>
              </a:rPr>
              <a:t>Hybrid+</a:t>
            </a:r>
            <a:endParaRPr lang="en-US" sz="1400" b="0" dirty="0">
              <a:solidFill>
                <a:schemeClr val="bg1"/>
              </a:solidFill>
              <a:latin typeface="+mn-lt"/>
            </a:endParaRPr>
          </a:p>
        </p:txBody>
      </p:sp>
      <p:sp>
        <p:nvSpPr>
          <p:cNvPr id="13" name="Rectangle 12"/>
          <p:cNvSpPr/>
          <p:nvPr/>
        </p:nvSpPr>
        <p:spPr bwMode="auto">
          <a:xfrm>
            <a:off x="6812452" y="1853794"/>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rgbClr val="FF9900"/>
                </a:solidFill>
                <a:latin typeface="+mn-lt"/>
              </a:rPr>
              <a:t>6</a:t>
            </a:r>
          </a:p>
          <a:p>
            <a:pPr algn="ctr"/>
            <a:r>
              <a:rPr lang="en-US" sz="1400" b="0" dirty="0" smtClean="0">
                <a:solidFill>
                  <a:srgbClr val="FF9900"/>
                </a:solidFill>
                <a:latin typeface="+mn-lt"/>
              </a:rPr>
              <a:t>Cloud</a:t>
            </a:r>
            <a:endParaRPr lang="en-US" sz="1400" b="0" dirty="0">
              <a:solidFill>
                <a:srgbClr val="FF9900"/>
              </a:solidFill>
              <a:latin typeface="+mn-lt"/>
            </a:endParaRPr>
          </a:p>
        </p:txBody>
      </p:sp>
      <p:sp>
        <p:nvSpPr>
          <p:cNvPr id="15" name="Rectangle 14"/>
          <p:cNvSpPr/>
          <p:nvPr/>
        </p:nvSpPr>
        <p:spPr bwMode="auto">
          <a:xfrm>
            <a:off x="967063" y="2641222"/>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chemeClr val="bg1"/>
                </a:solidFill>
                <a:latin typeface="+mn-lt"/>
              </a:rPr>
              <a:t>$4000/user</a:t>
            </a:r>
          </a:p>
          <a:p>
            <a:pPr algn="ctr"/>
            <a:r>
              <a:rPr lang="en-US" sz="1400" b="0" dirty="0" smtClean="0">
                <a:solidFill>
                  <a:schemeClr val="bg1"/>
                </a:solidFill>
                <a:latin typeface="+mn-lt"/>
              </a:rPr>
              <a:t>(one time)</a:t>
            </a:r>
            <a:endParaRPr lang="en-US" sz="1400" b="0" dirty="0">
              <a:solidFill>
                <a:schemeClr val="bg1"/>
              </a:solidFill>
              <a:latin typeface="+mn-lt"/>
            </a:endParaRPr>
          </a:p>
        </p:txBody>
      </p:sp>
      <p:sp>
        <p:nvSpPr>
          <p:cNvPr id="16" name="Rectangle 15"/>
          <p:cNvSpPr/>
          <p:nvPr/>
        </p:nvSpPr>
        <p:spPr bwMode="auto">
          <a:xfrm>
            <a:off x="967062" y="3428650"/>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chemeClr val="bg1"/>
                </a:solidFill>
                <a:latin typeface="+mn-lt"/>
              </a:rPr>
              <a:t>$800/user/</a:t>
            </a:r>
            <a:br>
              <a:rPr lang="en-US" sz="1400" b="0" dirty="0" smtClean="0">
                <a:solidFill>
                  <a:schemeClr val="bg1"/>
                </a:solidFill>
                <a:latin typeface="+mn-lt"/>
              </a:rPr>
            </a:br>
            <a:r>
              <a:rPr lang="en-US" sz="1400" b="0" dirty="0" smtClean="0">
                <a:solidFill>
                  <a:schemeClr val="bg1"/>
                </a:solidFill>
                <a:latin typeface="+mn-lt"/>
              </a:rPr>
              <a:t>year</a:t>
            </a:r>
            <a:endParaRPr lang="en-US" sz="1400" b="0" dirty="0">
              <a:solidFill>
                <a:schemeClr val="bg1"/>
              </a:solidFill>
              <a:latin typeface="+mn-lt"/>
            </a:endParaRPr>
          </a:p>
        </p:txBody>
      </p:sp>
      <p:sp>
        <p:nvSpPr>
          <p:cNvPr id="17" name="TextBox 16"/>
          <p:cNvSpPr txBox="1"/>
          <p:nvPr/>
        </p:nvSpPr>
        <p:spPr>
          <a:xfrm>
            <a:off x="128663" y="2791725"/>
            <a:ext cx="598242" cy="400110"/>
          </a:xfrm>
          <a:prstGeom prst="rect">
            <a:avLst/>
          </a:prstGeom>
          <a:noFill/>
        </p:spPr>
        <p:txBody>
          <a:bodyPr wrap="none" rtlCol="0">
            <a:spAutoFit/>
          </a:bodyPr>
          <a:lstStyle/>
          <a:p>
            <a:r>
              <a:rPr lang="en-US" b="0" dirty="0" smtClean="0">
                <a:latin typeface="+mn-lt"/>
              </a:rPr>
              <a:t>SW</a:t>
            </a:r>
            <a:endParaRPr lang="en-US" b="0" dirty="0">
              <a:latin typeface="+mn-lt"/>
            </a:endParaRPr>
          </a:p>
        </p:txBody>
      </p:sp>
      <p:sp>
        <p:nvSpPr>
          <p:cNvPr id="18" name="TextBox 17"/>
          <p:cNvSpPr txBox="1"/>
          <p:nvPr/>
        </p:nvSpPr>
        <p:spPr>
          <a:xfrm>
            <a:off x="-41326" y="3615097"/>
            <a:ext cx="1082348" cy="400110"/>
          </a:xfrm>
          <a:prstGeom prst="rect">
            <a:avLst/>
          </a:prstGeom>
          <a:noFill/>
        </p:spPr>
        <p:txBody>
          <a:bodyPr wrap="none" rtlCol="0">
            <a:spAutoFit/>
          </a:bodyPr>
          <a:lstStyle/>
          <a:p>
            <a:r>
              <a:rPr lang="en-US" b="0" dirty="0" smtClean="0">
                <a:latin typeface="+mn-lt"/>
              </a:rPr>
              <a:t>Support</a:t>
            </a:r>
            <a:endParaRPr lang="en-US" b="0" dirty="0">
              <a:latin typeface="+mn-lt"/>
            </a:endParaRPr>
          </a:p>
        </p:txBody>
      </p:sp>
      <p:sp>
        <p:nvSpPr>
          <p:cNvPr id="19" name="TextBox 18"/>
          <p:cNvSpPr txBox="1"/>
          <p:nvPr/>
        </p:nvSpPr>
        <p:spPr>
          <a:xfrm>
            <a:off x="108149" y="4357960"/>
            <a:ext cx="824265" cy="400110"/>
          </a:xfrm>
          <a:prstGeom prst="rect">
            <a:avLst/>
          </a:prstGeom>
          <a:noFill/>
        </p:spPr>
        <p:txBody>
          <a:bodyPr wrap="none" rtlCol="0">
            <a:spAutoFit/>
          </a:bodyPr>
          <a:lstStyle/>
          <a:p>
            <a:r>
              <a:rPr lang="en-US" b="0" dirty="0" err="1" smtClean="0">
                <a:latin typeface="+mn-lt"/>
              </a:rPr>
              <a:t>Mgmt</a:t>
            </a:r>
            <a:endParaRPr lang="en-US" b="0" dirty="0">
              <a:latin typeface="+mn-lt"/>
            </a:endParaRPr>
          </a:p>
        </p:txBody>
      </p:sp>
      <p:sp>
        <p:nvSpPr>
          <p:cNvPr id="20" name="Rectangle 19"/>
          <p:cNvSpPr/>
          <p:nvPr/>
        </p:nvSpPr>
        <p:spPr bwMode="auto">
          <a:xfrm>
            <a:off x="2138816" y="3428650"/>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chemeClr val="bg1"/>
                </a:solidFill>
                <a:latin typeface="+mn-lt"/>
              </a:rPr>
              <a:t>$1600/user/year</a:t>
            </a:r>
            <a:endParaRPr lang="en-US" sz="1400" b="0" dirty="0">
              <a:solidFill>
                <a:schemeClr val="bg1"/>
              </a:solidFill>
              <a:latin typeface="+mn-lt"/>
            </a:endParaRPr>
          </a:p>
        </p:txBody>
      </p:sp>
      <p:sp>
        <p:nvSpPr>
          <p:cNvPr id="22" name="Rectangle 21"/>
          <p:cNvSpPr/>
          <p:nvPr/>
        </p:nvSpPr>
        <p:spPr bwMode="auto">
          <a:xfrm>
            <a:off x="3308522" y="3428650"/>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r>
              <a:rPr lang="en-US" sz="1400" b="0" dirty="0">
                <a:solidFill>
                  <a:schemeClr val="bg1"/>
                </a:solidFill>
                <a:latin typeface="+mn-lt"/>
              </a:rPr>
              <a:t>$800/user</a:t>
            </a:r>
            <a:r>
              <a:rPr lang="en-US" sz="1400" b="0" dirty="0" smtClean="0">
                <a:solidFill>
                  <a:schemeClr val="bg1"/>
                </a:solidFill>
                <a:latin typeface="+mn-lt"/>
              </a:rPr>
              <a:t>/</a:t>
            </a:r>
            <a:br>
              <a:rPr lang="en-US" sz="1400" b="0" dirty="0" smtClean="0">
                <a:solidFill>
                  <a:schemeClr val="bg1"/>
                </a:solidFill>
                <a:latin typeface="+mn-lt"/>
              </a:rPr>
            </a:br>
            <a:r>
              <a:rPr lang="en-US" sz="1400" b="0" dirty="0" smtClean="0">
                <a:solidFill>
                  <a:schemeClr val="bg1"/>
                </a:solidFill>
                <a:latin typeface="+mn-lt"/>
              </a:rPr>
              <a:t>year</a:t>
            </a:r>
            <a:endParaRPr lang="en-US" sz="1400" b="0" dirty="0">
              <a:solidFill>
                <a:schemeClr val="bg1"/>
              </a:solidFill>
              <a:latin typeface="+mn-lt"/>
            </a:endParaRPr>
          </a:p>
        </p:txBody>
      </p:sp>
      <p:sp>
        <p:nvSpPr>
          <p:cNvPr id="23" name="Rectangle 22"/>
          <p:cNvSpPr/>
          <p:nvPr/>
        </p:nvSpPr>
        <p:spPr bwMode="auto">
          <a:xfrm>
            <a:off x="3308521" y="4216077"/>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chemeClr val="bg1"/>
                </a:solidFill>
                <a:latin typeface="+mn-lt"/>
              </a:rPr>
              <a:t>Bid</a:t>
            </a:r>
          </a:p>
          <a:p>
            <a:pPr algn="ctr"/>
            <a:r>
              <a:rPr lang="en-US" sz="1400" b="0" dirty="0" smtClean="0">
                <a:solidFill>
                  <a:schemeClr val="bg1"/>
                </a:solidFill>
                <a:latin typeface="+mn-lt"/>
              </a:rPr>
              <a:t>&lt;1300/user/month</a:t>
            </a:r>
            <a:endParaRPr lang="en-US" sz="1400" b="0" dirty="0">
              <a:solidFill>
                <a:schemeClr val="bg1"/>
              </a:solidFill>
              <a:latin typeface="+mn-lt"/>
            </a:endParaRPr>
          </a:p>
        </p:txBody>
      </p:sp>
      <p:sp>
        <p:nvSpPr>
          <p:cNvPr id="24" name="Rectangle 23"/>
          <p:cNvSpPr/>
          <p:nvPr/>
        </p:nvSpPr>
        <p:spPr bwMode="auto">
          <a:xfrm>
            <a:off x="2138816" y="2641222"/>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chemeClr val="bg1"/>
                </a:solidFill>
                <a:latin typeface="+mn-lt"/>
              </a:rPr>
              <a:t>$0/user</a:t>
            </a:r>
            <a:endParaRPr lang="en-US" sz="1400" b="0" dirty="0">
              <a:solidFill>
                <a:schemeClr val="bg1"/>
              </a:solidFill>
              <a:latin typeface="+mn-lt"/>
            </a:endParaRPr>
          </a:p>
        </p:txBody>
      </p:sp>
      <p:sp>
        <p:nvSpPr>
          <p:cNvPr id="25" name="Rectangle 24"/>
          <p:cNvSpPr/>
          <p:nvPr/>
        </p:nvSpPr>
        <p:spPr bwMode="auto">
          <a:xfrm>
            <a:off x="3307225" y="2641222"/>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r>
              <a:rPr lang="en-US" sz="1400" b="0" dirty="0">
                <a:solidFill>
                  <a:schemeClr val="bg1"/>
                </a:solidFill>
                <a:latin typeface="+mn-lt"/>
              </a:rPr>
              <a:t>$4000/user</a:t>
            </a:r>
          </a:p>
          <a:p>
            <a:r>
              <a:rPr lang="en-US" sz="1400" b="0" dirty="0">
                <a:solidFill>
                  <a:schemeClr val="bg1"/>
                </a:solidFill>
                <a:latin typeface="+mn-lt"/>
              </a:rPr>
              <a:t>(one time)</a:t>
            </a:r>
          </a:p>
        </p:txBody>
      </p:sp>
      <p:sp>
        <p:nvSpPr>
          <p:cNvPr id="26" name="Rectangle 25"/>
          <p:cNvSpPr/>
          <p:nvPr/>
        </p:nvSpPr>
        <p:spPr bwMode="auto">
          <a:xfrm>
            <a:off x="4475634" y="3428650"/>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r>
              <a:rPr lang="en-US" sz="1400" b="0" dirty="0">
                <a:solidFill>
                  <a:schemeClr val="bg1"/>
                </a:solidFill>
                <a:latin typeface="+mn-lt"/>
              </a:rPr>
              <a:t>$800/user</a:t>
            </a:r>
            <a:r>
              <a:rPr lang="en-US" sz="1400" b="0" dirty="0" smtClean="0">
                <a:solidFill>
                  <a:schemeClr val="bg1"/>
                </a:solidFill>
                <a:latin typeface="+mn-lt"/>
              </a:rPr>
              <a:t>/</a:t>
            </a:r>
            <a:br>
              <a:rPr lang="en-US" sz="1400" b="0" dirty="0" smtClean="0">
                <a:solidFill>
                  <a:schemeClr val="bg1"/>
                </a:solidFill>
                <a:latin typeface="+mn-lt"/>
              </a:rPr>
            </a:br>
            <a:r>
              <a:rPr lang="en-US" sz="1400" b="0" dirty="0" smtClean="0">
                <a:solidFill>
                  <a:schemeClr val="bg1"/>
                </a:solidFill>
                <a:latin typeface="+mn-lt"/>
              </a:rPr>
              <a:t>year</a:t>
            </a:r>
            <a:endParaRPr lang="en-US" sz="1400" b="0" dirty="0">
              <a:solidFill>
                <a:schemeClr val="bg1"/>
              </a:solidFill>
              <a:latin typeface="+mn-lt"/>
            </a:endParaRPr>
          </a:p>
        </p:txBody>
      </p:sp>
      <p:sp>
        <p:nvSpPr>
          <p:cNvPr id="27" name="Rectangle 26"/>
          <p:cNvSpPr/>
          <p:nvPr/>
        </p:nvSpPr>
        <p:spPr bwMode="auto">
          <a:xfrm>
            <a:off x="4475634" y="4216077"/>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chemeClr val="bg1"/>
                </a:solidFill>
                <a:latin typeface="+mn-lt"/>
              </a:rPr>
              <a:t>$150/user/</a:t>
            </a:r>
            <a:br>
              <a:rPr lang="en-US" sz="1400" b="0" dirty="0" smtClean="0">
                <a:solidFill>
                  <a:schemeClr val="bg1"/>
                </a:solidFill>
                <a:latin typeface="+mn-lt"/>
              </a:rPr>
            </a:br>
            <a:r>
              <a:rPr lang="en-US" sz="1400" b="0" dirty="0" smtClean="0">
                <a:solidFill>
                  <a:schemeClr val="bg1"/>
                </a:solidFill>
                <a:latin typeface="+mn-lt"/>
              </a:rPr>
              <a:t>month</a:t>
            </a:r>
            <a:endParaRPr lang="en-US" sz="1400" b="0" dirty="0">
              <a:solidFill>
                <a:schemeClr val="bg1"/>
              </a:solidFill>
              <a:latin typeface="+mn-lt"/>
            </a:endParaRPr>
          </a:p>
        </p:txBody>
      </p:sp>
      <p:sp>
        <p:nvSpPr>
          <p:cNvPr id="28" name="Rectangle 27"/>
          <p:cNvSpPr/>
          <p:nvPr/>
        </p:nvSpPr>
        <p:spPr bwMode="auto">
          <a:xfrm>
            <a:off x="4475634" y="2641222"/>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r>
              <a:rPr lang="en-US" sz="1400" b="0" dirty="0">
                <a:solidFill>
                  <a:schemeClr val="bg1"/>
                </a:solidFill>
                <a:latin typeface="+mn-lt"/>
              </a:rPr>
              <a:t>$4000/user</a:t>
            </a:r>
          </a:p>
          <a:p>
            <a:r>
              <a:rPr lang="en-US" sz="1400" b="0" dirty="0">
                <a:solidFill>
                  <a:schemeClr val="bg1"/>
                </a:solidFill>
                <a:latin typeface="+mn-lt"/>
              </a:rPr>
              <a:t>(one time)</a:t>
            </a:r>
          </a:p>
        </p:txBody>
      </p:sp>
      <p:sp>
        <p:nvSpPr>
          <p:cNvPr id="29" name="Rectangle 28"/>
          <p:cNvSpPr/>
          <p:nvPr/>
        </p:nvSpPr>
        <p:spPr bwMode="auto">
          <a:xfrm>
            <a:off x="5644043" y="2641222"/>
            <a:ext cx="1116000" cy="224729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chemeClr val="bg1"/>
                </a:solidFill>
                <a:latin typeface="+mn-lt"/>
              </a:rPr>
              <a:t>$300/user/</a:t>
            </a:r>
            <a:br>
              <a:rPr lang="en-US" sz="1400" b="0" dirty="0" smtClean="0">
                <a:solidFill>
                  <a:schemeClr val="bg1"/>
                </a:solidFill>
                <a:latin typeface="+mn-lt"/>
              </a:rPr>
            </a:br>
            <a:r>
              <a:rPr lang="en-US" sz="1400" b="0" dirty="0" smtClean="0">
                <a:solidFill>
                  <a:schemeClr val="bg1"/>
                </a:solidFill>
                <a:latin typeface="+mn-lt"/>
              </a:rPr>
              <a:t>month</a:t>
            </a:r>
            <a:endParaRPr lang="en-US" sz="1400" b="0" dirty="0">
              <a:solidFill>
                <a:schemeClr val="bg1"/>
              </a:solidFill>
              <a:latin typeface="+mn-lt"/>
            </a:endParaRPr>
          </a:p>
        </p:txBody>
      </p:sp>
      <p:sp>
        <p:nvSpPr>
          <p:cNvPr id="30" name="Rectangle 29"/>
          <p:cNvSpPr/>
          <p:nvPr/>
        </p:nvSpPr>
        <p:spPr bwMode="auto">
          <a:xfrm>
            <a:off x="6812452" y="2641222"/>
            <a:ext cx="1116000" cy="224729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rgbClr val="FF9900"/>
                </a:solidFill>
                <a:latin typeface="+mn-lt"/>
              </a:rPr>
              <a:t>&lt;$</a:t>
            </a:r>
            <a:r>
              <a:rPr lang="en-US" sz="1400" b="0" dirty="0">
                <a:solidFill>
                  <a:srgbClr val="FF9900"/>
                </a:solidFill>
                <a:latin typeface="+mn-lt"/>
              </a:rPr>
              <a:t>1</a:t>
            </a:r>
            <a:r>
              <a:rPr lang="en-US" sz="1400" b="0" dirty="0" smtClean="0">
                <a:solidFill>
                  <a:srgbClr val="FF9900"/>
                </a:solidFill>
                <a:latin typeface="+mn-lt"/>
              </a:rPr>
              <a:t>00/user/month</a:t>
            </a:r>
            <a:endParaRPr lang="en-US" sz="1400" b="0" dirty="0">
              <a:solidFill>
                <a:srgbClr val="FF9900"/>
              </a:solidFill>
              <a:latin typeface="+mn-lt"/>
            </a:endParaRPr>
          </a:p>
        </p:txBody>
      </p:sp>
      <p:sp>
        <p:nvSpPr>
          <p:cNvPr id="32" name="Rectangle 31"/>
          <p:cNvSpPr/>
          <p:nvPr/>
        </p:nvSpPr>
        <p:spPr bwMode="auto">
          <a:xfrm>
            <a:off x="3309545" y="5006868"/>
            <a:ext cx="1116000" cy="528658"/>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chemeClr val="bg1"/>
                </a:solidFill>
                <a:latin typeface="+mn-lt"/>
              </a:rPr>
              <a:t>At home / at</a:t>
            </a:r>
            <a:r>
              <a:rPr lang="en-US" sz="1400" b="0" dirty="0">
                <a:solidFill>
                  <a:schemeClr val="bg1"/>
                </a:solidFill>
                <a:latin typeface="+mn-lt"/>
              </a:rPr>
              <a:t> </a:t>
            </a:r>
            <a:r>
              <a:rPr lang="en-US" sz="1400" b="0" dirty="0" smtClean="0">
                <a:solidFill>
                  <a:schemeClr val="bg1"/>
                </a:solidFill>
                <a:latin typeface="+mn-lt"/>
              </a:rPr>
              <a:t>customer</a:t>
            </a:r>
            <a:endParaRPr lang="en-US" sz="1400" b="0" dirty="0">
              <a:solidFill>
                <a:schemeClr val="bg1"/>
              </a:solidFill>
              <a:latin typeface="+mn-lt"/>
            </a:endParaRPr>
          </a:p>
        </p:txBody>
      </p:sp>
      <p:sp>
        <p:nvSpPr>
          <p:cNvPr id="33" name="Rectangle 32"/>
          <p:cNvSpPr/>
          <p:nvPr/>
        </p:nvSpPr>
        <p:spPr bwMode="auto">
          <a:xfrm>
            <a:off x="4475634" y="5003506"/>
            <a:ext cx="1116000" cy="528658"/>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chemeClr val="bg1"/>
                </a:solidFill>
                <a:latin typeface="+mn-lt"/>
              </a:rPr>
              <a:t>At home / at</a:t>
            </a:r>
            <a:r>
              <a:rPr lang="en-US" sz="1400" b="0" dirty="0">
                <a:solidFill>
                  <a:schemeClr val="bg1"/>
                </a:solidFill>
                <a:latin typeface="+mn-lt"/>
              </a:rPr>
              <a:t> </a:t>
            </a:r>
            <a:r>
              <a:rPr lang="en-US" sz="1400" b="0" dirty="0" smtClean="0">
                <a:solidFill>
                  <a:schemeClr val="bg1"/>
                </a:solidFill>
                <a:latin typeface="+mn-lt"/>
              </a:rPr>
              <a:t>customer</a:t>
            </a:r>
            <a:endParaRPr lang="en-US" sz="1400" b="0" dirty="0">
              <a:solidFill>
                <a:schemeClr val="bg1"/>
              </a:solidFill>
              <a:latin typeface="+mn-lt"/>
            </a:endParaRPr>
          </a:p>
        </p:txBody>
      </p:sp>
      <p:sp>
        <p:nvSpPr>
          <p:cNvPr id="34" name="Rectangle 33"/>
          <p:cNvSpPr/>
          <p:nvPr/>
        </p:nvSpPr>
        <p:spPr bwMode="auto">
          <a:xfrm>
            <a:off x="5644043" y="5003506"/>
            <a:ext cx="1116000" cy="528658"/>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chemeClr val="bg1"/>
                </a:solidFill>
                <a:latin typeface="+mn-lt"/>
              </a:rPr>
              <a:t>At home / at</a:t>
            </a:r>
            <a:r>
              <a:rPr lang="en-US" sz="1400" b="0" dirty="0">
                <a:solidFill>
                  <a:schemeClr val="bg1"/>
                </a:solidFill>
                <a:latin typeface="+mn-lt"/>
              </a:rPr>
              <a:t> </a:t>
            </a:r>
            <a:r>
              <a:rPr lang="en-US" sz="1400" b="0" dirty="0" smtClean="0">
                <a:solidFill>
                  <a:schemeClr val="bg1"/>
                </a:solidFill>
                <a:latin typeface="+mn-lt"/>
              </a:rPr>
              <a:t>customer</a:t>
            </a:r>
            <a:endParaRPr lang="en-US" sz="1400" b="0" dirty="0">
              <a:solidFill>
                <a:schemeClr val="bg1"/>
              </a:solidFill>
              <a:latin typeface="+mn-lt"/>
            </a:endParaRPr>
          </a:p>
        </p:txBody>
      </p:sp>
      <p:sp>
        <p:nvSpPr>
          <p:cNvPr id="35" name="Content Placeholder 2"/>
          <p:cNvSpPr txBox="1">
            <a:spLocks/>
          </p:cNvSpPr>
          <p:nvPr/>
        </p:nvSpPr>
        <p:spPr>
          <a:xfrm>
            <a:off x="119803" y="5547506"/>
            <a:ext cx="8643196" cy="862680"/>
          </a:xfrm>
          <a:prstGeom prst="rect">
            <a:avLst/>
          </a:prstGeom>
        </p:spPr>
        <p:txBody>
          <a:bodyPr/>
          <a:lstStyle>
            <a:lvl1pPr marL="342900" indent="-342900" algn="l" rtl="0" eaLnBrk="1" fontAlgn="base" hangingPunct="1">
              <a:spcBef>
                <a:spcPct val="20000"/>
              </a:spcBef>
              <a:spcAft>
                <a:spcPct val="0"/>
              </a:spcAft>
              <a:buClr>
                <a:schemeClr val="folHlink"/>
              </a:buClr>
              <a:buSzPct val="60000"/>
              <a:buFont typeface="Wingdings" pitchFamily="2" charset="2"/>
              <a:buChar char="n"/>
              <a:defRPr sz="2800">
                <a:solidFill>
                  <a:schemeClr val="tx1"/>
                </a:solidFill>
                <a:latin typeface="+mn-lt"/>
                <a:ea typeface="+mn-ea"/>
                <a:cs typeface="+mn-cs"/>
              </a:defRPr>
            </a:lvl1pPr>
            <a:lvl2pPr marL="742950" indent="-285750" algn="l" rtl="0" eaLnBrk="1" fontAlgn="base" hangingPunct="1">
              <a:spcBef>
                <a:spcPct val="20000"/>
              </a:spcBef>
              <a:spcAft>
                <a:spcPct val="0"/>
              </a:spcAft>
              <a:buClr>
                <a:schemeClr val="hlink"/>
              </a:buClr>
              <a:buSzPct val="55000"/>
              <a:buFont typeface="Wingdings" pitchFamily="2" charset="2"/>
              <a:buChar char="n"/>
              <a:defRPr sz="2000">
                <a:solidFill>
                  <a:schemeClr val="tx1"/>
                </a:solidFill>
                <a:latin typeface="+mn-lt"/>
              </a:defRPr>
            </a:lvl2pPr>
            <a:lvl3pPr marL="1143000" indent="-228600" algn="l" rtl="0" eaLnBrk="1" fontAlgn="base" hangingPunct="1">
              <a:spcBef>
                <a:spcPct val="20000"/>
              </a:spcBef>
              <a:spcAft>
                <a:spcPct val="0"/>
              </a:spcAft>
              <a:buClr>
                <a:schemeClr val="folHlink"/>
              </a:buClr>
              <a:buSzPct val="50000"/>
              <a:buFont typeface="Wingdings" pitchFamily="2" charset="2"/>
              <a:buChar char="n"/>
              <a:defRPr sz="1600">
                <a:solidFill>
                  <a:schemeClr val="tx1"/>
                </a:solidFill>
                <a:latin typeface="+mn-lt"/>
              </a:defRPr>
            </a:lvl3pPr>
            <a:lvl4pPr marL="1600200" indent="-228600" algn="l" rtl="0" eaLnBrk="1" fontAlgn="base" hangingPunct="1">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lvl="1"/>
            <a:r>
              <a:rPr lang="en-US" b="0" dirty="0" smtClean="0"/>
              <a:t>Software companies gone public since 2000 deliver Cloud services</a:t>
            </a:r>
          </a:p>
          <a:p>
            <a:pPr lvl="1"/>
            <a:r>
              <a:rPr lang="en-US" b="0" dirty="0" smtClean="0"/>
              <a:t>10x cost reduction </a:t>
            </a:r>
            <a:r>
              <a:rPr lang="en-US" b="0" dirty="0"/>
              <a:t>i</a:t>
            </a:r>
            <a:r>
              <a:rPr lang="en-US" b="0" dirty="0" smtClean="0"/>
              <a:t>n exchange for higher degree of standardization</a:t>
            </a:r>
          </a:p>
          <a:p>
            <a:pPr lvl="1"/>
            <a:endParaRPr lang="en-US" b="0" dirty="0"/>
          </a:p>
        </p:txBody>
      </p:sp>
      <p:sp>
        <p:nvSpPr>
          <p:cNvPr id="2" name="Slide Number Placeholder 1"/>
          <p:cNvSpPr>
            <a:spLocks noGrp="1"/>
          </p:cNvSpPr>
          <p:nvPr>
            <p:ph type="sldNum" sz="quarter" idx="12"/>
          </p:nvPr>
        </p:nvSpPr>
        <p:spPr/>
        <p:txBody>
          <a:bodyPr/>
          <a:lstStyle/>
          <a:p>
            <a:pPr>
              <a:defRPr/>
            </a:pPr>
            <a:fld id="{729111C5-E04E-4942-8174-12BB645D56A6}" type="slidenum">
              <a:rPr lang="en-US" smtClean="0"/>
              <a:pPr>
                <a:defRPr/>
              </a:pPr>
              <a:t>88</a:t>
            </a:fld>
            <a:endParaRPr lang="en-US"/>
          </a:p>
        </p:txBody>
      </p:sp>
    </p:spTree>
    <p:extLst>
      <p:ext uri="{BB962C8B-B14F-4D97-AF65-F5344CB8AC3E}">
        <p14:creationId xmlns:p14="http://schemas.microsoft.com/office/powerpoint/2010/main" val="12313900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Model 7</a:t>
            </a:r>
            <a:endParaRPr lang="en-US" dirty="0"/>
          </a:p>
        </p:txBody>
      </p:sp>
      <p:sp>
        <p:nvSpPr>
          <p:cNvPr id="7" name="Rectangle 6"/>
          <p:cNvSpPr/>
          <p:nvPr/>
        </p:nvSpPr>
        <p:spPr bwMode="auto">
          <a:xfrm>
            <a:off x="970407" y="1853794"/>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chemeClr val="bg1"/>
                </a:solidFill>
                <a:latin typeface="+mn-lt"/>
              </a:rPr>
              <a:t>1</a:t>
            </a:r>
          </a:p>
          <a:p>
            <a:pPr algn="ctr"/>
            <a:r>
              <a:rPr lang="en-US" sz="1400" b="0" dirty="0" smtClean="0">
                <a:solidFill>
                  <a:schemeClr val="bg1"/>
                </a:solidFill>
                <a:latin typeface="+mn-lt"/>
              </a:rPr>
              <a:t>Traditional</a:t>
            </a:r>
            <a:endParaRPr lang="en-US" sz="1400" b="0" dirty="0">
              <a:solidFill>
                <a:schemeClr val="bg1"/>
              </a:solidFill>
              <a:latin typeface="+mn-lt"/>
            </a:endParaRPr>
          </a:p>
        </p:txBody>
      </p:sp>
      <p:sp>
        <p:nvSpPr>
          <p:cNvPr id="9" name="Rectangle 8"/>
          <p:cNvSpPr/>
          <p:nvPr/>
        </p:nvSpPr>
        <p:spPr bwMode="auto">
          <a:xfrm>
            <a:off x="2138816" y="1853794"/>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chemeClr val="bg1"/>
                </a:solidFill>
                <a:latin typeface="+mn-lt"/>
              </a:rPr>
              <a:t>2</a:t>
            </a:r>
          </a:p>
          <a:p>
            <a:pPr algn="ctr"/>
            <a:r>
              <a:rPr lang="en-US" sz="1400" b="0" dirty="0" smtClean="0">
                <a:solidFill>
                  <a:schemeClr val="bg1"/>
                </a:solidFill>
                <a:latin typeface="+mn-lt"/>
              </a:rPr>
              <a:t>Open Source</a:t>
            </a:r>
            <a:endParaRPr lang="en-US" sz="1400" b="0" dirty="0">
              <a:solidFill>
                <a:schemeClr val="bg1"/>
              </a:solidFill>
              <a:latin typeface="+mn-lt"/>
            </a:endParaRPr>
          </a:p>
        </p:txBody>
      </p:sp>
      <p:sp>
        <p:nvSpPr>
          <p:cNvPr id="10" name="Rectangle 9"/>
          <p:cNvSpPr/>
          <p:nvPr/>
        </p:nvSpPr>
        <p:spPr bwMode="auto">
          <a:xfrm>
            <a:off x="3307225" y="1853794"/>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chemeClr val="bg1"/>
                </a:solidFill>
                <a:latin typeface="+mn-lt"/>
              </a:rPr>
              <a:t>3</a:t>
            </a:r>
          </a:p>
          <a:p>
            <a:pPr algn="ctr"/>
            <a:r>
              <a:rPr lang="en-US" sz="1400" b="0" dirty="0" smtClean="0">
                <a:solidFill>
                  <a:schemeClr val="bg1"/>
                </a:solidFill>
                <a:latin typeface="+mn-lt"/>
              </a:rPr>
              <a:t>Outsourcing</a:t>
            </a:r>
            <a:endParaRPr lang="en-US" sz="1400" b="0" dirty="0">
              <a:solidFill>
                <a:schemeClr val="bg1"/>
              </a:solidFill>
              <a:latin typeface="+mn-lt"/>
            </a:endParaRPr>
          </a:p>
        </p:txBody>
      </p:sp>
      <p:sp>
        <p:nvSpPr>
          <p:cNvPr id="11" name="Rectangle 10"/>
          <p:cNvSpPr/>
          <p:nvPr/>
        </p:nvSpPr>
        <p:spPr bwMode="auto">
          <a:xfrm>
            <a:off x="4475634" y="1853794"/>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chemeClr val="bg1"/>
                </a:solidFill>
                <a:latin typeface="+mn-lt"/>
              </a:rPr>
              <a:t>4</a:t>
            </a:r>
          </a:p>
          <a:p>
            <a:pPr algn="ctr"/>
            <a:r>
              <a:rPr lang="en-US" sz="1400" b="0" dirty="0" smtClean="0">
                <a:solidFill>
                  <a:schemeClr val="bg1"/>
                </a:solidFill>
                <a:latin typeface="+mn-lt"/>
              </a:rPr>
              <a:t>Hybrid</a:t>
            </a:r>
            <a:endParaRPr lang="en-US" sz="1400" b="0" dirty="0">
              <a:solidFill>
                <a:schemeClr val="bg1"/>
              </a:solidFill>
              <a:latin typeface="+mn-lt"/>
            </a:endParaRPr>
          </a:p>
        </p:txBody>
      </p:sp>
      <p:sp>
        <p:nvSpPr>
          <p:cNvPr id="12" name="Rectangle 11"/>
          <p:cNvSpPr/>
          <p:nvPr/>
        </p:nvSpPr>
        <p:spPr bwMode="auto">
          <a:xfrm>
            <a:off x="5644043" y="1853794"/>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chemeClr val="bg1"/>
                </a:solidFill>
                <a:latin typeface="+mn-lt"/>
              </a:rPr>
              <a:t>5</a:t>
            </a:r>
          </a:p>
          <a:p>
            <a:pPr algn="ctr"/>
            <a:r>
              <a:rPr lang="en-US" sz="1400" b="0" dirty="0" smtClean="0">
                <a:solidFill>
                  <a:schemeClr val="bg1"/>
                </a:solidFill>
                <a:latin typeface="+mn-lt"/>
              </a:rPr>
              <a:t>Hybrid+</a:t>
            </a:r>
            <a:endParaRPr lang="en-US" sz="1400" b="0" dirty="0">
              <a:solidFill>
                <a:schemeClr val="bg1"/>
              </a:solidFill>
              <a:latin typeface="+mn-lt"/>
            </a:endParaRPr>
          </a:p>
        </p:txBody>
      </p:sp>
      <p:sp>
        <p:nvSpPr>
          <p:cNvPr id="13" name="Rectangle 12"/>
          <p:cNvSpPr/>
          <p:nvPr/>
        </p:nvSpPr>
        <p:spPr bwMode="auto">
          <a:xfrm>
            <a:off x="6812452" y="1853794"/>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chemeClr val="bg1"/>
                </a:solidFill>
                <a:latin typeface="+mn-lt"/>
              </a:rPr>
              <a:t>6</a:t>
            </a:r>
          </a:p>
          <a:p>
            <a:pPr algn="ctr"/>
            <a:r>
              <a:rPr lang="en-US" sz="1400" b="0" dirty="0" smtClean="0">
                <a:solidFill>
                  <a:schemeClr val="bg1"/>
                </a:solidFill>
                <a:latin typeface="+mn-lt"/>
              </a:rPr>
              <a:t>Cloud</a:t>
            </a:r>
            <a:endParaRPr lang="en-US" sz="1400" b="0" dirty="0">
              <a:solidFill>
                <a:schemeClr val="bg1"/>
              </a:solidFill>
              <a:latin typeface="+mn-lt"/>
            </a:endParaRPr>
          </a:p>
        </p:txBody>
      </p:sp>
      <p:sp>
        <p:nvSpPr>
          <p:cNvPr id="14" name="Rectangle 13"/>
          <p:cNvSpPr/>
          <p:nvPr/>
        </p:nvSpPr>
        <p:spPr bwMode="auto">
          <a:xfrm>
            <a:off x="7980858" y="1853794"/>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rgbClr val="FF9900"/>
                </a:solidFill>
                <a:latin typeface="+mn-lt"/>
              </a:rPr>
              <a:t>7</a:t>
            </a:r>
          </a:p>
          <a:p>
            <a:pPr algn="ctr"/>
            <a:r>
              <a:rPr lang="en-US" sz="1400" b="0" dirty="0" smtClean="0">
                <a:solidFill>
                  <a:srgbClr val="FF9900"/>
                </a:solidFill>
                <a:latin typeface="+mn-lt"/>
              </a:rPr>
              <a:t>Internet</a:t>
            </a:r>
            <a:endParaRPr lang="en-US" sz="1400" b="0" dirty="0">
              <a:solidFill>
                <a:srgbClr val="FF9900"/>
              </a:solidFill>
              <a:latin typeface="+mn-lt"/>
            </a:endParaRPr>
          </a:p>
        </p:txBody>
      </p:sp>
      <p:sp>
        <p:nvSpPr>
          <p:cNvPr id="15" name="Rectangle 14"/>
          <p:cNvSpPr/>
          <p:nvPr/>
        </p:nvSpPr>
        <p:spPr bwMode="auto">
          <a:xfrm>
            <a:off x="967063" y="2641222"/>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chemeClr val="bg1"/>
                </a:solidFill>
                <a:latin typeface="+mn-lt"/>
              </a:rPr>
              <a:t>$4000/user</a:t>
            </a:r>
          </a:p>
          <a:p>
            <a:pPr algn="ctr"/>
            <a:r>
              <a:rPr lang="en-US" sz="1400" b="0" dirty="0" smtClean="0">
                <a:solidFill>
                  <a:schemeClr val="bg1"/>
                </a:solidFill>
                <a:latin typeface="+mn-lt"/>
              </a:rPr>
              <a:t>(one time)</a:t>
            </a:r>
            <a:endParaRPr lang="en-US" sz="1400" b="0" dirty="0">
              <a:solidFill>
                <a:schemeClr val="bg1"/>
              </a:solidFill>
              <a:latin typeface="+mn-lt"/>
            </a:endParaRPr>
          </a:p>
        </p:txBody>
      </p:sp>
      <p:sp>
        <p:nvSpPr>
          <p:cNvPr id="16" name="Rectangle 15"/>
          <p:cNvSpPr/>
          <p:nvPr/>
        </p:nvSpPr>
        <p:spPr bwMode="auto">
          <a:xfrm>
            <a:off x="967062" y="3428650"/>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chemeClr val="bg1"/>
                </a:solidFill>
                <a:latin typeface="+mn-lt"/>
              </a:rPr>
              <a:t>$800/user/</a:t>
            </a:r>
            <a:br>
              <a:rPr lang="en-US" sz="1400" b="0" dirty="0" smtClean="0">
                <a:solidFill>
                  <a:schemeClr val="bg1"/>
                </a:solidFill>
                <a:latin typeface="+mn-lt"/>
              </a:rPr>
            </a:br>
            <a:r>
              <a:rPr lang="en-US" sz="1400" b="0" dirty="0" smtClean="0">
                <a:solidFill>
                  <a:schemeClr val="bg1"/>
                </a:solidFill>
                <a:latin typeface="+mn-lt"/>
              </a:rPr>
              <a:t>year</a:t>
            </a:r>
            <a:endParaRPr lang="en-US" sz="1400" b="0" dirty="0">
              <a:solidFill>
                <a:schemeClr val="bg1"/>
              </a:solidFill>
              <a:latin typeface="+mn-lt"/>
            </a:endParaRPr>
          </a:p>
        </p:txBody>
      </p:sp>
      <p:sp>
        <p:nvSpPr>
          <p:cNvPr id="17" name="TextBox 16"/>
          <p:cNvSpPr txBox="1"/>
          <p:nvPr/>
        </p:nvSpPr>
        <p:spPr>
          <a:xfrm>
            <a:off x="128663" y="2791725"/>
            <a:ext cx="598242" cy="400110"/>
          </a:xfrm>
          <a:prstGeom prst="rect">
            <a:avLst/>
          </a:prstGeom>
          <a:noFill/>
        </p:spPr>
        <p:txBody>
          <a:bodyPr wrap="none" rtlCol="0">
            <a:spAutoFit/>
          </a:bodyPr>
          <a:lstStyle/>
          <a:p>
            <a:r>
              <a:rPr lang="en-US" b="0" dirty="0" smtClean="0">
                <a:latin typeface="+mn-lt"/>
              </a:rPr>
              <a:t>SW</a:t>
            </a:r>
            <a:endParaRPr lang="en-US" b="0" dirty="0">
              <a:latin typeface="+mn-lt"/>
            </a:endParaRPr>
          </a:p>
        </p:txBody>
      </p:sp>
      <p:sp>
        <p:nvSpPr>
          <p:cNvPr id="18" name="TextBox 17"/>
          <p:cNvSpPr txBox="1"/>
          <p:nvPr/>
        </p:nvSpPr>
        <p:spPr>
          <a:xfrm>
            <a:off x="-41326" y="3615097"/>
            <a:ext cx="1082348" cy="400110"/>
          </a:xfrm>
          <a:prstGeom prst="rect">
            <a:avLst/>
          </a:prstGeom>
          <a:noFill/>
        </p:spPr>
        <p:txBody>
          <a:bodyPr wrap="none" rtlCol="0">
            <a:spAutoFit/>
          </a:bodyPr>
          <a:lstStyle/>
          <a:p>
            <a:r>
              <a:rPr lang="en-US" b="0" dirty="0" smtClean="0">
                <a:latin typeface="+mn-lt"/>
              </a:rPr>
              <a:t>Support</a:t>
            </a:r>
            <a:endParaRPr lang="en-US" b="0" dirty="0">
              <a:latin typeface="+mn-lt"/>
            </a:endParaRPr>
          </a:p>
        </p:txBody>
      </p:sp>
      <p:sp>
        <p:nvSpPr>
          <p:cNvPr id="19" name="TextBox 18"/>
          <p:cNvSpPr txBox="1"/>
          <p:nvPr/>
        </p:nvSpPr>
        <p:spPr>
          <a:xfrm>
            <a:off x="108149" y="4357960"/>
            <a:ext cx="824265" cy="400110"/>
          </a:xfrm>
          <a:prstGeom prst="rect">
            <a:avLst/>
          </a:prstGeom>
          <a:noFill/>
        </p:spPr>
        <p:txBody>
          <a:bodyPr wrap="none" rtlCol="0">
            <a:spAutoFit/>
          </a:bodyPr>
          <a:lstStyle/>
          <a:p>
            <a:r>
              <a:rPr lang="en-US" b="0" dirty="0" err="1" smtClean="0">
                <a:latin typeface="+mn-lt"/>
              </a:rPr>
              <a:t>Mgmt</a:t>
            </a:r>
            <a:endParaRPr lang="en-US" b="0" dirty="0">
              <a:latin typeface="+mn-lt"/>
            </a:endParaRPr>
          </a:p>
        </p:txBody>
      </p:sp>
      <p:sp>
        <p:nvSpPr>
          <p:cNvPr id="20" name="Rectangle 19"/>
          <p:cNvSpPr/>
          <p:nvPr/>
        </p:nvSpPr>
        <p:spPr bwMode="auto">
          <a:xfrm>
            <a:off x="2138816" y="3428650"/>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chemeClr val="bg1"/>
                </a:solidFill>
                <a:latin typeface="+mn-lt"/>
              </a:rPr>
              <a:t>$1600/user/year</a:t>
            </a:r>
            <a:endParaRPr lang="en-US" sz="1400" b="0" dirty="0">
              <a:solidFill>
                <a:schemeClr val="bg1"/>
              </a:solidFill>
              <a:latin typeface="+mn-lt"/>
            </a:endParaRPr>
          </a:p>
        </p:txBody>
      </p:sp>
      <p:sp>
        <p:nvSpPr>
          <p:cNvPr id="22" name="Rectangle 21"/>
          <p:cNvSpPr/>
          <p:nvPr/>
        </p:nvSpPr>
        <p:spPr bwMode="auto">
          <a:xfrm>
            <a:off x="3308522" y="3428650"/>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r>
              <a:rPr lang="en-US" sz="1400" b="0" dirty="0">
                <a:solidFill>
                  <a:schemeClr val="bg1"/>
                </a:solidFill>
                <a:latin typeface="+mn-lt"/>
              </a:rPr>
              <a:t>$800/user</a:t>
            </a:r>
            <a:r>
              <a:rPr lang="en-US" sz="1400" b="0" dirty="0" smtClean="0">
                <a:solidFill>
                  <a:schemeClr val="bg1"/>
                </a:solidFill>
                <a:latin typeface="+mn-lt"/>
              </a:rPr>
              <a:t>/</a:t>
            </a:r>
            <a:br>
              <a:rPr lang="en-US" sz="1400" b="0" dirty="0" smtClean="0">
                <a:solidFill>
                  <a:schemeClr val="bg1"/>
                </a:solidFill>
                <a:latin typeface="+mn-lt"/>
              </a:rPr>
            </a:br>
            <a:r>
              <a:rPr lang="en-US" sz="1400" b="0" dirty="0" smtClean="0">
                <a:solidFill>
                  <a:schemeClr val="bg1"/>
                </a:solidFill>
                <a:latin typeface="+mn-lt"/>
              </a:rPr>
              <a:t>year</a:t>
            </a:r>
            <a:endParaRPr lang="en-US" sz="1400" b="0" dirty="0">
              <a:solidFill>
                <a:schemeClr val="bg1"/>
              </a:solidFill>
              <a:latin typeface="+mn-lt"/>
            </a:endParaRPr>
          </a:p>
        </p:txBody>
      </p:sp>
      <p:sp>
        <p:nvSpPr>
          <p:cNvPr id="23" name="Rectangle 22"/>
          <p:cNvSpPr/>
          <p:nvPr/>
        </p:nvSpPr>
        <p:spPr bwMode="auto">
          <a:xfrm>
            <a:off x="3308521" y="4216077"/>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chemeClr val="bg1"/>
                </a:solidFill>
                <a:latin typeface="+mn-lt"/>
              </a:rPr>
              <a:t>Bid</a:t>
            </a:r>
          </a:p>
          <a:p>
            <a:pPr algn="ctr"/>
            <a:r>
              <a:rPr lang="en-US" sz="1400" b="0" dirty="0" smtClean="0">
                <a:solidFill>
                  <a:schemeClr val="bg1"/>
                </a:solidFill>
                <a:latin typeface="+mn-lt"/>
              </a:rPr>
              <a:t>&lt;1300/user/month</a:t>
            </a:r>
            <a:endParaRPr lang="en-US" sz="1400" b="0" dirty="0">
              <a:solidFill>
                <a:schemeClr val="bg1"/>
              </a:solidFill>
              <a:latin typeface="+mn-lt"/>
            </a:endParaRPr>
          </a:p>
        </p:txBody>
      </p:sp>
      <p:sp>
        <p:nvSpPr>
          <p:cNvPr id="24" name="Rectangle 23"/>
          <p:cNvSpPr/>
          <p:nvPr/>
        </p:nvSpPr>
        <p:spPr bwMode="auto">
          <a:xfrm>
            <a:off x="2138816" y="2641222"/>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chemeClr val="bg1"/>
                </a:solidFill>
                <a:latin typeface="+mn-lt"/>
              </a:rPr>
              <a:t>$0/user</a:t>
            </a:r>
            <a:endParaRPr lang="en-US" sz="1400" b="0" dirty="0">
              <a:solidFill>
                <a:schemeClr val="bg1"/>
              </a:solidFill>
              <a:latin typeface="+mn-lt"/>
            </a:endParaRPr>
          </a:p>
        </p:txBody>
      </p:sp>
      <p:sp>
        <p:nvSpPr>
          <p:cNvPr id="25" name="Rectangle 24"/>
          <p:cNvSpPr/>
          <p:nvPr/>
        </p:nvSpPr>
        <p:spPr bwMode="auto">
          <a:xfrm>
            <a:off x="3307225" y="2641222"/>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r>
              <a:rPr lang="en-US" sz="1400" b="0" dirty="0">
                <a:solidFill>
                  <a:schemeClr val="bg1"/>
                </a:solidFill>
                <a:latin typeface="+mn-lt"/>
              </a:rPr>
              <a:t>$4000/user</a:t>
            </a:r>
          </a:p>
          <a:p>
            <a:r>
              <a:rPr lang="en-US" sz="1400" b="0" dirty="0">
                <a:solidFill>
                  <a:schemeClr val="bg1"/>
                </a:solidFill>
                <a:latin typeface="+mn-lt"/>
              </a:rPr>
              <a:t>(one time)</a:t>
            </a:r>
          </a:p>
        </p:txBody>
      </p:sp>
      <p:sp>
        <p:nvSpPr>
          <p:cNvPr id="26" name="Rectangle 25"/>
          <p:cNvSpPr/>
          <p:nvPr/>
        </p:nvSpPr>
        <p:spPr bwMode="auto">
          <a:xfrm>
            <a:off x="4475634" y="3428650"/>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r>
              <a:rPr lang="en-US" sz="1400" b="0" dirty="0">
                <a:solidFill>
                  <a:schemeClr val="bg1"/>
                </a:solidFill>
                <a:latin typeface="+mn-lt"/>
              </a:rPr>
              <a:t>$800/user</a:t>
            </a:r>
            <a:r>
              <a:rPr lang="en-US" sz="1400" b="0" dirty="0" smtClean="0">
                <a:solidFill>
                  <a:schemeClr val="bg1"/>
                </a:solidFill>
                <a:latin typeface="+mn-lt"/>
              </a:rPr>
              <a:t>/</a:t>
            </a:r>
            <a:br>
              <a:rPr lang="en-US" sz="1400" b="0" dirty="0" smtClean="0">
                <a:solidFill>
                  <a:schemeClr val="bg1"/>
                </a:solidFill>
                <a:latin typeface="+mn-lt"/>
              </a:rPr>
            </a:br>
            <a:r>
              <a:rPr lang="en-US" sz="1400" b="0" dirty="0" smtClean="0">
                <a:solidFill>
                  <a:schemeClr val="bg1"/>
                </a:solidFill>
                <a:latin typeface="+mn-lt"/>
              </a:rPr>
              <a:t>year</a:t>
            </a:r>
            <a:endParaRPr lang="en-US" sz="1400" b="0" dirty="0">
              <a:solidFill>
                <a:schemeClr val="bg1"/>
              </a:solidFill>
              <a:latin typeface="+mn-lt"/>
            </a:endParaRPr>
          </a:p>
        </p:txBody>
      </p:sp>
      <p:sp>
        <p:nvSpPr>
          <p:cNvPr id="27" name="Rectangle 26"/>
          <p:cNvSpPr/>
          <p:nvPr/>
        </p:nvSpPr>
        <p:spPr bwMode="auto">
          <a:xfrm>
            <a:off x="4475634" y="4216077"/>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chemeClr val="bg1"/>
                </a:solidFill>
                <a:latin typeface="+mn-lt"/>
              </a:rPr>
              <a:t>$150/user/</a:t>
            </a:r>
            <a:br>
              <a:rPr lang="en-US" sz="1400" b="0" dirty="0" smtClean="0">
                <a:solidFill>
                  <a:schemeClr val="bg1"/>
                </a:solidFill>
                <a:latin typeface="+mn-lt"/>
              </a:rPr>
            </a:br>
            <a:r>
              <a:rPr lang="en-US" sz="1400" b="0" dirty="0" smtClean="0">
                <a:solidFill>
                  <a:schemeClr val="bg1"/>
                </a:solidFill>
                <a:latin typeface="+mn-lt"/>
              </a:rPr>
              <a:t>month</a:t>
            </a:r>
            <a:endParaRPr lang="en-US" sz="1400" b="0" dirty="0">
              <a:solidFill>
                <a:schemeClr val="bg1"/>
              </a:solidFill>
              <a:latin typeface="+mn-lt"/>
            </a:endParaRPr>
          </a:p>
        </p:txBody>
      </p:sp>
      <p:sp>
        <p:nvSpPr>
          <p:cNvPr id="28" name="Rectangle 27"/>
          <p:cNvSpPr/>
          <p:nvPr/>
        </p:nvSpPr>
        <p:spPr bwMode="auto">
          <a:xfrm>
            <a:off x="4475634" y="2641222"/>
            <a:ext cx="1116000" cy="67097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r>
              <a:rPr lang="en-US" sz="1400" b="0" dirty="0">
                <a:solidFill>
                  <a:schemeClr val="bg1"/>
                </a:solidFill>
                <a:latin typeface="+mn-lt"/>
              </a:rPr>
              <a:t>$4000/user</a:t>
            </a:r>
          </a:p>
          <a:p>
            <a:r>
              <a:rPr lang="en-US" sz="1400" b="0" dirty="0">
                <a:solidFill>
                  <a:schemeClr val="bg1"/>
                </a:solidFill>
                <a:latin typeface="+mn-lt"/>
              </a:rPr>
              <a:t>(one time)</a:t>
            </a:r>
          </a:p>
        </p:txBody>
      </p:sp>
      <p:sp>
        <p:nvSpPr>
          <p:cNvPr id="29" name="Rectangle 28"/>
          <p:cNvSpPr/>
          <p:nvPr/>
        </p:nvSpPr>
        <p:spPr bwMode="auto">
          <a:xfrm>
            <a:off x="5644043" y="2641222"/>
            <a:ext cx="1116000" cy="224729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chemeClr val="bg1"/>
                </a:solidFill>
                <a:latin typeface="+mn-lt"/>
              </a:rPr>
              <a:t>$300/user/</a:t>
            </a:r>
            <a:br>
              <a:rPr lang="en-US" sz="1400" b="0" dirty="0" smtClean="0">
                <a:solidFill>
                  <a:schemeClr val="bg1"/>
                </a:solidFill>
                <a:latin typeface="+mn-lt"/>
              </a:rPr>
            </a:br>
            <a:r>
              <a:rPr lang="en-US" sz="1400" b="0" dirty="0" smtClean="0">
                <a:solidFill>
                  <a:schemeClr val="bg1"/>
                </a:solidFill>
                <a:latin typeface="+mn-lt"/>
              </a:rPr>
              <a:t>month</a:t>
            </a:r>
            <a:endParaRPr lang="en-US" sz="1400" b="0" dirty="0">
              <a:solidFill>
                <a:schemeClr val="bg1"/>
              </a:solidFill>
              <a:latin typeface="+mn-lt"/>
            </a:endParaRPr>
          </a:p>
        </p:txBody>
      </p:sp>
      <p:sp>
        <p:nvSpPr>
          <p:cNvPr id="30" name="Rectangle 29"/>
          <p:cNvSpPr/>
          <p:nvPr/>
        </p:nvSpPr>
        <p:spPr bwMode="auto">
          <a:xfrm>
            <a:off x="6812452" y="2641222"/>
            <a:ext cx="1116000" cy="224729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chemeClr val="bg1"/>
                </a:solidFill>
                <a:latin typeface="+mn-lt"/>
              </a:rPr>
              <a:t>&lt;$</a:t>
            </a:r>
            <a:r>
              <a:rPr lang="en-US" sz="1400" b="0" dirty="0">
                <a:solidFill>
                  <a:schemeClr val="bg1"/>
                </a:solidFill>
                <a:latin typeface="+mn-lt"/>
              </a:rPr>
              <a:t>1</a:t>
            </a:r>
            <a:r>
              <a:rPr lang="en-US" sz="1400" b="0" dirty="0" smtClean="0">
                <a:solidFill>
                  <a:schemeClr val="bg1"/>
                </a:solidFill>
                <a:latin typeface="+mn-lt"/>
              </a:rPr>
              <a:t>00/user/month</a:t>
            </a:r>
            <a:endParaRPr lang="en-US" sz="1400" b="0" dirty="0">
              <a:solidFill>
                <a:schemeClr val="bg1"/>
              </a:solidFill>
              <a:latin typeface="+mn-lt"/>
            </a:endParaRPr>
          </a:p>
        </p:txBody>
      </p:sp>
      <p:sp>
        <p:nvSpPr>
          <p:cNvPr id="31" name="Rectangle 30"/>
          <p:cNvSpPr/>
          <p:nvPr/>
        </p:nvSpPr>
        <p:spPr bwMode="auto">
          <a:xfrm>
            <a:off x="7980858" y="2641222"/>
            <a:ext cx="1116000" cy="2247293"/>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rgbClr val="FF9900"/>
                </a:solidFill>
                <a:latin typeface="+mn-lt"/>
              </a:rPr>
              <a:t>Ads</a:t>
            </a:r>
          </a:p>
          <a:p>
            <a:pPr algn="ctr"/>
            <a:endParaRPr lang="en-US" sz="1400" b="0" dirty="0">
              <a:solidFill>
                <a:srgbClr val="FF9900"/>
              </a:solidFill>
              <a:latin typeface="+mn-lt"/>
            </a:endParaRPr>
          </a:p>
          <a:p>
            <a:pPr algn="ctr"/>
            <a:r>
              <a:rPr lang="en-US" sz="1400" b="0" dirty="0" smtClean="0">
                <a:solidFill>
                  <a:srgbClr val="FF9900"/>
                </a:solidFill>
                <a:latin typeface="+mn-lt"/>
              </a:rPr>
              <a:t>Transactions</a:t>
            </a:r>
          </a:p>
          <a:p>
            <a:pPr algn="ctr"/>
            <a:endParaRPr lang="en-US" sz="1400" b="0" dirty="0">
              <a:solidFill>
                <a:srgbClr val="FF9900"/>
              </a:solidFill>
              <a:latin typeface="+mn-lt"/>
            </a:endParaRPr>
          </a:p>
          <a:p>
            <a:pPr algn="ctr"/>
            <a:r>
              <a:rPr lang="en-US" sz="1400" b="0" dirty="0" smtClean="0">
                <a:solidFill>
                  <a:srgbClr val="FF9900"/>
                </a:solidFill>
                <a:latin typeface="+mn-lt"/>
              </a:rPr>
              <a:t>Embedded</a:t>
            </a:r>
          </a:p>
          <a:p>
            <a:pPr algn="ctr"/>
            <a:r>
              <a:rPr lang="en-US" sz="1400" b="0" dirty="0" smtClean="0">
                <a:solidFill>
                  <a:srgbClr val="FF9900"/>
                </a:solidFill>
                <a:latin typeface="+mn-lt"/>
              </a:rPr>
              <a:t>(&lt;$10/user/month)</a:t>
            </a:r>
            <a:endParaRPr lang="en-US" sz="1400" b="0" dirty="0">
              <a:solidFill>
                <a:srgbClr val="FF9900"/>
              </a:solidFill>
              <a:latin typeface="+mn-lt"/>
            </a:endParaRPr>
          </a:p>
        </p:txBody>
      </p:sp>
      <p:sp>
        <p:nvSpPr>
          <p:cNvPr id="32" name="Rectangle 31"/>
          <p:cNvSpPr/>
          <p:nvPr/>
        </p:nvSpPr>
        <p:spPr bwMode="auto">
          <a:xfrm>
            <a:off x="3309545" y="5006868"/>
            <a:ext cx="1116000" cy="528658"/>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chemeClr val="bg1"/>
                </a:solidFill>
                <a:latin typeface="+mn-lt"/>
              </a:rPr>
              <a:t>At home / at</a:t>
            </a:r>
            <a:r>
              <a:rPr lang="en-US" sz="1400" b="0" dirty="0">
                <a:solidFill>
                  <a:schemeClr val="bg1"/>
                </a:solidFill>
                <a:latin typeface="+mn-lt"/>
              </a:rPr>
              <a:t> </a:t>
            </a:r>
            <a:r>
              <a:rPr lang="en-US" sz="1400" b="0" dirty="0" smtClean="0">
                <a:solidFill>
                  <a:schemeClr val="bg1"/>
                </a:solidFill>
                <a:latin typeface="+mn-lt"/>
              </a:rPr>
              <a:t>customer</a:t>
            </a:r>
            <a:endParaRPr lang="en-US" sz="1400" b="0" dirty="0">
              <a:solidFill>
                <a:schemeClr val="bg1"/>
              </a:solidFill>
              <a:latin typeface="+mn-lt"/>
            </a:endParaRPr>
          </a:p>
        </p:txBody>
      </p:sp>
      <p:sp>
        <p:nvSpPr>
          <p:cNvPr id="33" name="Rectangle 32"/>
          <p:cNvSpPr/>
          <p:nvPr/>
        </p:nvSpPr>
        <p:spPr bwMode="auto">
          <a:xfrm>
            <a:off x="4475634" y="5003506"/>
            <a:ext cx="1116000" cy="528658"/>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chemeClr val="bg1"/>
                </a:solidFill>
                <a:latin typeface="+mn-lt"/>
              </a:rPr>
              <a:t>At home / at</a:t>
            </a:r>
            <a:r>
              <a:rPr lang="en-US" sz="1400" b="0" dirty="0">
                <a:solidFill>
                  <a:schemeClr val="bg1"/>
                </a:solidFill>
                <a:latin typeface="+mn-lt"/>
              </a:rPr>
              <a:t> </a:t>
            </a:r>
            <a:r>
              <a:rPr lang="en-US" sz="1400" b="0" dirty="0" smtClean="0">
                <a:solidFill>
                  <a:schemeClr val="bg1"/>
                </a:solidFill>
                <a:latin typeface="+mn-lt"/>
              </a:rPr>
              <a:t>customer</a:t>
            </a:r>
            <a:endParaRPr lang="en-US" sz="1400" b="0" dirty="0">
              <a:solidFill>
                <a:schemeClr val="bg1"/>
              </a:solidFill>
              <a:latin typeface="+mn-lt"/>
            </a:endParaRPr>
          </a:p>
        </p:txBody>
      </p:sp>
      <p:sp>
        <p:nvSpPr>
          <p:cNvPr id="34" name="Rectangle 33"/>
          <p:cNvSpPr/>
          <p:nvPr/>
        </p:nvSpPr>
        <p:spPr bwMode="auto">
          <a:xfrm>
            <a:off x="5644043" y="5003506"/>
            <a:ext cx="1116000" cy="528658"/>
          </a:xfrm>
          <a:prstGeom prst="rect">
            <a:avLst/>
          </a:prstGeom>
          <a:solidFill>
            <a:schemeClr val="tx2"/>
          </a:solidFill>
          <a:ln w="19050" cap="flat" cmpd="sng" algn="ctr">
            <a:noFill/>
            <a:prstDash val="solid"/>
            <a:round/>
            <a:headEnd type="none" w="med" len="med"/>
            <a:tailEnd type="none" w="med" len="med"/>
          </a:ln>
          <a:effectLst/>
        </p:spPr>
        <p:txBody>
          <a:bodyPr lIns="36000" tIns="180000" rIns="36000" bIns="180000" rtlCol="0" anchor="ctr"/>
          <a:lstStyle/>
          <a:p>
            <a:pPr algn="ctr"/>
            <a:r>
              <a:rPr lang="en-US" sz="1400" b="0" dirty="0" smtClean="0">
                <a:solidFill>
                  <a:schemeClr val="bg1"/>
                </a:solidFill>
                <a:latin typeface="+mn-lt"/>
              </a:rPr>
              <a:t>At home / at</a:t>
            </a:r>
            <a:r>
              <a:rPr lang="en-US" sz="1400" b="0" dirty="0">
                <a:solidFill>
                  <a:schemeClr val="bg1"/>
                </a:solidFill>
                <a:latin typeface="+mn-lt"/>
              </a:rPr>
              <a:t> </a:t>
            </a:r>
            <a:r>
              <a:rPr lang="en-US" sz="1400" b="0" dirty="0" smtClean="0">
                <a:solidFill>
                  <a:schemeClr val="bg1"/>
                </a:solidFill>
                <a:latin typeface="+mn-lt"/>
              </a:rPr>
              <a:t>customer</a:t>
            </a:r>
            <a:endParaRPr lang="en-US" sz="1400" b="0" dirty="0">
              <a:solidFill>
                <a:schemeClr val="bg1"/>
              </a:solidFill>
              <a:latin typeface="+mn-lt"/>
            </a:endParaRPr>
          </a:p>
        </p:txBody>
      </p:sp>
      <p:sp>
        <p:nvSpPr>
          <p:cNvPr id="35" name="Content Placeholder 2"/>
          <p:cNvSpPr txBox="1">
            <a:spLocks/>
          </p:cNvSpPr>
          <p:nvPr/>
        </p:nvSpPr>
        <p:spPr>
          <a:xfrm>
            <a:off x="119803" y="5547506"/>
            <a:ext cx="8643196" cy="862680"/>
          </a:xfrm>
          <a:prstGeom prst="rect">
            <a:avLst/>
          </a:prstGeom>
        </p:spPr>
        <p:txBody>
          <a:bodyPr/>
          <a:lstStyle>
            <a:lvl1pPr marL="342900" indent="-342900" algn="l" rtl="0" eaLnBrk="1" fontAlgn="base" hangingPunct="1">
              <a:spcBef>
                <a:spcPct val="20000"/>
              </a:spcBef>
              <a:spcAft>
                <a:spcPct val="0"/>
              </a:spcAft>
              <a:buClr>
                <a:schemeClr val="folHlink"/>
              </a:buClr>
              <a:buSzPct val="60000"/>
              <a:buFont typeface="Wingdings" pitchFamily="2" charset="2"/>
              <a:buChar char="n"/>
              <a:defRPr sz="2800">
                <a:solidFill>
                  <a:schemeClr val="tx1"/>
                </a:solidFill>
                <a:latin typeface="+mn-lt"/>
                <a:ea typeface="+mn-ea"/>
                <a:cs typeface="+mn-cs"/>
              </a:defRPr>
            </a:lvl1pPr>
            <a:lvl2pPr marL="742950" indent="-285750" algn="l" rtl="0" eaLnBrk="1" fontAlgn="base" hangingPunct="1">
              <a:spcBef>
                <a:spcPct val="20000"/>
              </a:spcBef>
              <a:spcAft>
                <a:spcPct val="0"/>
              </a:spcAft>
              <a:buClr>
                <a:schemeClr val="hlink"/>
              </a:buClr>
              <a:buSzPct val="55000"/>
              <a:buFont typeface="Wingdings" pitchFamily="2" charset="2"/>
              <a:buChar char="n"/>
              <a:defRPr sz="2000">
                <a:solidFill>
                  <a:schemeClr val="tx1"/>
                </a:solidFill>
                <a:latin typeface="+mn-lt"/>
              </a:defRPr>
            </a:lvl2pPr>
            <a:lvl3pPr marL="1143000" indent="-228600" algn="l" rtl="0" eaLnBrk="1" fontAlgn="base" hangingPunct="1">
              <a:spcBef>
                <a:spcPct val="20000"/>
              </a:spcBef>
              <a:spcAft>
                <a:spcPct val="0"/>
              </a:spcAft>
              <a:buClr>
                <a:schemeClr val="folHlink"/>
              </a:buClr>
              <a:buSzPct val="50000"/>
              <a:buFont typeface="Wingdings" pitchFamily="2" charset="2"/>
              <a:buChar char="n"/>
              <a:defRPr sz="1600">
                <a:solidFill>
                  <a:schemeClr val="tx1"/>
                </a:solidFill>
                <a:latin typeface="+mn-lt"/>
              </a:defRPr>
            </a:lvl3pPr>
            <a:lvl4pPr marL="1600200" indent="-228600" algn="l" rtl="0" eaLnBrk="1" fontAlgn="base" hangingPunct="1">
              <a:spcBef>
                <a:spcPct val="20000"/>
              </a:spcBef>
              <a:spcAft>
                <a:spcPct val="0"/>
              </a:spcAft>
              <a:buClr>
                <a:schemeClr val="accent2"/>
              </a:buClr>
              <a:buSzPct val="55000"/>
              <a:buFont typeface="Wingdings" pitchFamily="2" charset="2"/>
              <a:buChar char="n"/>
              <a:defRPr sz="2000">
                <a:solidFill>
                  <a:schemeClr val="tx1"/>
                </a:solidFill>
                <a:latin typeface="+mn-lt"/>
              </a:defRPr>
            </a:lvl4pPr>
            <a:lvl5pPr marL="20574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5pPr>
            <a:lvl6pPr marL="25146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6pPr>
            <a:lvl7pPr marL="29718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7pPr>
            <a:lvl8pPr marL="34290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8pPr>
            <a:lvl9pPr marL="38862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defRPr>
            </a:lvl9pPr>
          </a:lstStyle>
          <a:p>
            <a:pPr lvl="1"/>
            <a:r>
              <a:rPr lang="en-US" b="0" dirty="0" smtClean="0"/>
              <a:t>No direct charge; monetization model is asymmetric</a:t>
            </a:r>
          </a:p>
          <a:p>
            <a:pPr lvl="1"/>
            <a:r>
              <a:rPr lang="en-US" b="0" dirty="0" smtClean="0"/>
              <a:t>Software is paid through ads, transactions fees, …</a:t>
            </a:r>
          </a:p>
          <a:p>
            <a:pPr lvl="1"/>
            <a:r>
              <a:rPr lang="en-US" b="0" dirty="0" smtClean="0"/>
              <a:t>Consumer apps have dramatically lower costs than enterprise apps</a:t>
            </a:r>
          </a:p>
          <a:p>
            <a:pPr lvl="1"/>
            <a:endParaRPr lang="en-US" b="0" dirty="0"/>
          </a:p>
        </p:txBody>
      </p:sp>
      <p:sp>
        <p:nvSpPr>
          <p:cNvPr id="2" name="Slide Number Placeholder 1"/>
          <p:cNvSpPr>
            <a:spLocks noGrp="1"/>
          </p:cNvSpPr>
          <p:nvPr>
            <p:ph type="sldNum" sz="quarter" idx="12"/>
          </p:nvPr>
        </p:nvSpPr>
        <p:spPr/>
        <p:txBody>
          <a:bodyPr/>
          <a:lstStyle/>
          <a:p>
            <a:pPr>
              <a:defRPr/>
            </a:pPr>
            <a:fld id="{729111C5-E04E-4942-8174-12BB645D56A6}" type="slidenum">
              <a:rPr lang="en-US" smtClean="0"/>
              <a:pPr>
                <a:defRPr/>
              </a:pPr>
              <a:t>89</a:t>
            </a:fld>
            <a:endParaRPr lang="en-US"/>
          </a:p>
        </p:txBody>
      </p:sp>
    </p:spTree>
    <p:extLst>
      <p:ext uri="{BB962C8B-B14F-4D97-AF65-F5344CB8AC3E}">
        <p14:creationId xmlns:p14="http://schemas.microsoft.com/office/powerpoint/2010/main" val="7555927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Power and cooling</a:t>
            </a:r>
            <a:endParaRPr lang="en-US"/>
          </a:p>
        </p:txBody>
      </p:sp>
      <p:sp>
        <p:nvSpPr>
          <p:cNvPr id="3" name="Content Placeholder 2"/>
          <p:cNvSpPr>
            <a:spLocks noGrp="1"/>
          </p:cNvSpPr>
          <p:nvPr>
            <p:ph idx="1"/>
          </p:nvPr>
        </p:nvSpPr>
        <p:spPr/>
        <p:txBody>
          <a:bodyPr/>
          <a:lstStyle/>
          <a:p>
            <a:r>
              <a:rPr lang="en-US" dirty="0" smtClean="0"/>
              <a:t>Clusters need lots of power</a:t>
            </a:r>
          </a:p>
          <a:p>
            <a:pPr lvl="1"/>
            <a:r>
              <a:rPr lang="en-US" dirty="0" smtClean="0"/>
              <a:t>Example: 140 Watts per server</a:t>
            </a:r>
          </a:p>
          <a:p>
            <a:pPr lvl="1"/>
            <a:r>
              <a:rPr lang="en-US" dirty="0" smtClean="0"/>
              <a:t>Rack with 32 servers: 4.5kW </a:t>
            </a:r>
            <a:r>
              <a:rPr lang="en-US" dirty="0" smtClean="0"/>
              <a:t>(use </a:t>
            </a:r>
            <a:r>
              <a:rPr lang="en-US" dirty="0" smtClean="0"/>
              <a:t>special power supply!)</a:t>
            </a:r>
          </a:p>
          <a:p>
            <a:pPr lvl="1"/>
            <a:r>
              <a:rPr lang="en-US" dirty="0" smtClean="0"/>
              <a:t>Most of this power is converted into heat</a:t>
            </a:r>
          </a:p>
          <a:p>
            <a:pPr lvl="1"/>
            <a:endParaRPr lang="en-US" dirty="0" smtClean="0"/>
          </a:p>
          <a:p>
            <a:pPr lvl="1"/>
            <a:endParaRPr lang="en-US" dirty="0" smtClean="0"/>
          </a:p>
          <a:p>
            <a:pPr lvl="1"/>
            <a:endParaRPr lang="en-US" dirty="0" smtClean="0"/>
          </a:p>
          <a:p>
            <a:r>
              <a:rPr lang="en-US" dirty="0" smtClean="0"/>
              <a:t>Large clusters need massive cooling</a:t>
            </a:r>
          </a:p>
          <a:p>
            <a:pPr lvl="1"/>
            <a:r>
              <a:rPr lang="en-US" dirty="0" smtClean="0"/>
              <a:t>4.5kW is about 3 space heaters</a:t>
            </a:r>
          </a:p>
          <a:p>
            <a:pPr lvl="1"/>
            <a:r>
              <a:rPr lang="en-US" dirty="0" smtClean="0"/>
              <a:t>And that's just one rack!</a:t>
            </a:r>
          </a:p>
          <a:p>
            <a:pPr lvl="1"/>
            <a:endParaRPr lang="en-US" dirty="0" smtClean="0"/>
          </a:p>
          <a:p>
            <a:endParaRPr lang="en-US" dirty="0" smtClean="0"/>
          </a:p>
          <a:p>
            <a:pPr lvl="1"/>
            <a:endParaRPr lang="en-US" dirty="0"/>
          </a:p>
        </p:txBody>
      </p:sp>
      <p:grpSp>
        <p:nvGrpSpPr>
          <p:cNvPr id="8" name="Group 7"/>
          <p:cNvGrpSpPr/>
          <p:nvPr/>
        </p:nvGrpSpPr>
        <p:grpSpPr>
          <a:xfrm>
            <a:off x="5829301" y="5067300"/>
            <a:ext cx="2007630" cy="981075"/>
            <a:chOff x="5876925" y="1838325"/>
            <a:chExt cx="2943225" cy="1438275"/>
          </a:xfrm>
        </p:grpSpPr>
        <p:pic>
          <p:nvPicPr>
            <p:cNvPr id="6" name="Picture 5" descr="unnamed.jpg"/>
            <p:cNvPicPr>
              <a:picLocks noChangeAspect="1"/>
            </p:cNvPicPr>
            <p:nvPr/>
          </p:nvPicPr>
          <p:blipFill>
            <a:blip r:embed="rId2" cstate="print"/>
            <a:stretch>
              <a:fillRect/>
            </a:stretch>
          </p:blipFill>
          <p:spPr>
            <a:xfrm>
              <a:off x="5876925" y="1838325"/>
              <a:ext cx="1428750" cy="1428750"/>
            </a:xfrm>
            <a:prstGeom prst="rect">
              <a:avLst/>
            </a:prstGeom>
          </p:spPr>
        </p:pic>
        <p:pic>
          <p:nvPicPr>
            <p:cNvPr id="7" name="Picture 6" descr="unnamed.jpg"/>
            <p:cNvPicPr>
              <a:picLocks noChangeAspect="1"/>
            </p:cNvPicPr>
            <p:nvPr/>
          </p:nvPicPr>
          <p:blipFill>
            <a:blip r:embed="rId2" cstate="print"/>
            <a:stretch>
              <a:fillRect/>
            </a:stretch>
          </p:blipFill>
          <p:spPr>
            <a:xfrm>
              <a:off x="7391400" y="1847850"/>
              <a:ext cx="1428750" cy="1428750"/>
            </a:xfrm>
            <a:prstGeom prst="rect">
              <a:avLst/>
            </a:prstGeom>
          </p:spPr>
        </p:pic>
      </p:grpSp>
      <p:pic>
        <p:nvPicPr>
          <p:cNvPr id="11" name="Picture 10" descr="unnamed.jpg"/>
          <p:cNvPicPr>
            <a:picLocks noChangeAspect="1"/>
          </p:cNvPicPr>
          <p:nvPr/>
        </p:nvPicPr>
        <p:blipFill>
          <a:blip r:embed="rId2" cstate="print"/>
          <a:stretch>
            <a:fillRect/>
          </a:stretch>
        </p:blipFill>
        <p:spPr>
          <a:xfrm>
            <a:off x="7919628" y="5083322"/>
            <a:ext cx="974578" cy="974578"/>
          </a:xfrm>
          <a:prstGeom prst="rect">
            <a:avLst/>
          </a:prstGeom>
        </p:spPr>
      </p:pic>
      <p:sp>
        <p:nvSpPr>
          <p:cNvPr id="9" name="Slide Number Placeholder 8"/>
          <p:cNvSpPr>
            <a:spLocks noGrp="1"/>
          </p:cNvSpPr>
          <p:nvPr>
            <p:ph type="sldNum" sz="quarter" idx="12"/>
          </p:nvPr>
        </p:nvSpPr>
        <p:spPr/>
        <p:txBody>
          <a:bodyPr/>
          <a:lstStyle/>
          <a:p>
            <a:pPr>
              <a:defRPr/>
            </a:pPr>
            <a:fld id="{729111C5-E04E-4942-8174-12BB645D56A6}" type="slidenum">
              <a:rPr lang="en-US" smtClean="0"/>
              <a:pPr>
                <a:defRPr/>
              </a:pPr>
              <a:t>9</a:t>
            </a:fld>
            <a:endParaRPr lang="en-US"/>
          </a:p>
        </p:txBody>
      </p:sp>
    </p:spTree>
    <p:extLst>
      <p:ext uri="{BB962C8B-B14F-4D97-AF65-F5344CB8AC3E}">
        <p14:creationId xmlns:p14="http://schemas.microsoft.com/office/powerpoint/2010/main" val="808035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797052" y="1625863"/>
            <a:ext cx="7024930" cy="2989154"/>
          </a:xfrm>
          <a:prstGeom prst="rect">
            <a:avLst/>
          </a:prstGeom>
        </p:spPr>
      </p:pic>
      <p:sp>
        <p:nvSpPr>
          <p:cNvPr id="2" name="Title 1"/>
          <p:cNvSpPr>
            <a:spLocks noGrp="1"/>
          </p:cNvSpPr>
          <p:nvPr>
            <p:ph type="title"/>
          </p:nvPr>
        </p:nvSpPr>
        <p:spPr/>
        <p:txBody>
          <a:bodyPr/>
          <a:lstStyle/>
          <a:p>
            <a:r>
              <a:rPr lang="en-US" dirty="0" smtClean="0"/>
              <a:t>Cloud computing is a business model</a:t>
            </a:r>
            <a:endParaRPr lang="en-US" dirty="0"/>
          </a:p>
        </p:txBody>
      </p:sp>
      <p:sp>
        <p:nvSpPr>
          <p:cNvPr id="7" name="TextBox 6"/>
          <p:cNvSpPr txBox="1"/>
          <p:nvPr/>
        </p:nvSpPr>
        <p:spPr>
          <a:xfrm>
            <a:off x="1971155" y="5040916"/>
            <a:ext cx="2472151" cy="1231106"/>
          </a:xfrm>
          <a:prstGeom prst="rect">
            <a:avLst/>
          </a:prstGeom>
          <a:noFill/>
        </p:spPr>
        <p:txBody>
          <a:bodyPr wrap="none" rtlCol="0">
            <a:spAutoFit/>
          </a:bodyPr>
          <a:lstStyle/>
          <a:p>
            <a:r>
              <a:rPr lang="en-US" b="0" dirty="0" smtClean="0">
                <a:latin typeface="+mn-lt"/>
              </a:rPr>
              <a:t>Compute</a:t>
            </a:r>
          </a:p>
          <a:p>
            <a:r>
              <a:rPr lang="en-US" b="0" dirty="0" smtClean="0">
                <a:latin typeface="+mn-lt"/>
              </a:rPr>
              <a:t>Per service hour</a:t>
            </a:r>
          </a:p>
          <a:p>
            <a:r>
              <a:rPr lang="en-US" b="0" dirty="0" smtClean="0">
                <a:latin typeface="+mn-lt"/>
              </a:rPr>
              <a:t>$0.16/hour</a:t>
            </a:r>
          </a:p>
          <a:p>
            <a:r>
              <a:rPr lang="en-US" sz="1400" b="0" dirty="0" smtClean="0">
                <a:latin typeface="+mn-lt"/>
              </a:rPr>
              <a:t>(averaged on instance sizes)</a:t>
            </a:r>
            <a:endParaRPr lang="en-US" sz="1400" b="0" dirty="0">
              <a:latin typeface="+mn-lt"/>
            </a:endParaRPr>
          </a:p>
        </p:txBody>
      </p:sp>
      <p:sp>
        <p:nvSpPr>
          <p:cNvPr id="8" name="TextBox 7"/>
          <p:cNvSpPr txBox="1"/>
          <p:nvPr/>
        </p:nvSpPr>
        <p:spPr>
          <a:xfrm>
            <a:off x="5146115" y="5040916"/>
            <a:ext cx="3005951" cy="1323439"/>
          </a:xfrm>
          <a:prstGeom prst="rect">
            <a:avLst/>
          </a:prstGeom>
          <a:noFill/>
        </p:spPr>
        <p:txBody>
          <a:bodyPr wrap="none" rtlCol="0">
            <a:spAutoFit/>
          </a:bodyPr>
          <a:lstStyle/>
          <a:p>
            <a:r>
              <a:rPr lang="en-US" b="0" dirty="0" smtClean="0">
                <a:latin typeface="+mn-lt"/>
              </a:rPr>
              <a:t>Storage</a:t>
            </a:r>
          </a:p>
          <a:p>
            <a:r>
              <a:rPr lang="en-US" b="0" dirty="0" smtClean="0">
                <a:latin typeface="+mn-lt"/>
              </a:rPr>
              <a:t>Per GB stored</a:t>
            </a:r>
          </a:p>
          <a:p>
            <a:r>
              <a:rPr lang="en-US" b="0" dirty="0" smtClean="0">
                <a:latin typeface="+mn-lt"/>
              </a:rPr>
              <a:t>SSD: $0.10</a:t>
            </a:r>
            <a:r>
              <a:rPr lang="en-US" b="0" dirty="0">
                <a:latin typeface="+mn-lt"/>
              </a:rPr>
              <a:t> </a:t>
            </a:r>
            <a:r>
              <a:rPr lang="en-US" b="0" dirty="0" smtClean="0">
                <a:latin typeface="+mn-lt"/>
              </a:rPr>
              <a:t> HDD: $0.05</a:t>
            </a:r>
          </a:p>
          <a:p>
            <a:r>
              <a:rPr lang="en-US" b="0" dirty="0" smtClean="0">
                <a:latin typeface="+mn-lt"/>
              </a:rPr>
              <a:t>GB/month</a:t>
            </a:r>
          </a:p>
        </p:txBody>
      </p:sp>
      <p:sp>
        <p:nvSpPr>
          <p:cNvPr id="9" name="TextBox 8"/>
          <p:cNvSpPr txBox="1"/>
          <p:nvPr/>
        </p:nvSpPr>
        <p:spPr>
          <a:xfrm>
            <a:off x="331108" y="3354864"/>
            <a:ext cx="1295547" cy="1015663"/>
          </a:xfrm>
          <a:prstGeom prst="rect">
            <a:avLst/>
          </a:prstGeom>
          <a:noFill/>
        </p:spPr>
        <p:txBody>
          <a:bodyPr wrap="none" rtlCol="0">
            <a:spAutoFit/>
          </a:bodyPr>
          <a:lstStyle/>
          <a:p>
            <a:r>
              <a:rPr lang="en-US" b="0" dirty="0" smtClean="0">
                <a:latin typeface="+mn-lt"/>
              </a:rPr>
              <a:t>AWS</a:t>
            </a:r>
          </a:p>
          <a:p>
            <a:r>
              <a:rPr lang="en-US" b="0" dirty="0" smtClean="0">
                <a:latin typeface="+mn-lt"/>
              </a:rPr>
              <a:t>us-west-2</a:t>
            </a:r>
          </a:p>
          <a:p>
            <a:r>
              <a:rPr lang="en-US" b="0" dirty="0" smtClean="0">
                <a:latin typeface="+mn-lt"/>
              </a:rPr>
              <a:t>prices</a:t>
            </a:r>
            <a:endParaRPr lang="en-US" b="0" dirty="0">
              <a:latin typeface="+mn-lt"/>
            </a:endParaRPr>
          </a:p>
        </p:txBody>
      </p:sp>
      <p:sp>
        <p:nvSpPr>
          <p:cNvPr id="6" name="Slide Number Placeholder 5"/>
          <p:cNvSpPr>
            <a:spLocks noGrp="1"/>
          </p:cNvSpPr>
          <p:nvPr>
            <p:ph type="sldNum" sz="quarter" idx="12"/>
          </p:nvPr>
        </p:nvSpPr>
        <p:spPr/>
        <p:txBody>
          <a:bodyPr/>
          <a:lstStyle/>
          <a:p>
            <a:pPr>
              <a:defRPr/>
            </a:pPr>
            <a:fld id="{729111C5-E04E-4942-8174-12BB645D56A6}" type="slidenum">
              <a:rPr lang="en-US" smtClean="0"/>
              <a:pPr>
                <a:defRPr/>
              </a:pPr>
              <a:t>90</a:t>
            </a:fld>
            <a:endParaRPr lang="en-US"/>
          </a:p>
        </p:txBody>
      </p:sp>
    </p:spTree>
    <p:extLst>
      <p:ext uri="{BB962C8B-B14F-4D97-AF65-F5344CB8AC3E}">
        <p14:creationId xmlns:p14="http://schemas.microsoft.com/office/powerpoint/2010/main" val="190733545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en-US" dirty="0" smtClean="0"/>
          </a:p>
          <a:p>
            <a:r>
              <a:rPr lang="en-US" dirty="0" smtClean="0"/>
              <a:t>Enter post VM and container based clouds</a:t>
            </a:r>
          </a:p>
          <a:p>
            <a:r>
              <a:rPr lang="en-US" dirty="0" smtClean="0"/>
              <a:t>Cloud </a:t>
            </a:r>
            <a:r>
              <a:rPr lang="en-US" dirty="0"/>
              <a:t>execution model in which cloud provider dynamically manages the allocation of machine </a:t>
            </a:r>
            <a:r>
              <a:rPr lang="en-US" dirty="0" smtClean="0"/>
              <a:t>resources</a:t>
            </a:r>
          </a:p>
          <a:p>
            <a:r>
              <a:rPr lang="en-US" dirty="0" smtClean="0"/>
              <a:t>Developers </a:t>
            </a:r>
            <a:r>
              <a:rPr lang="en-US" dirty="0"/>
              <a:t>don't have to worry about managing, provisioning and maintaining </a:t>
            </a:r>
            <a:r>
              <a:rPr lang="en-US" dirty="0" smtClean="0"/>
              <a:t>servers</a:t>
            </a:r>
          </a:p>
          <a:p>
            <a:pPr lvl="1"/>
            <a:r>
              <a:rPr lang="en-US" dirty="0" smtClean="0"/>
              <a:t>Just write and deploy code on the cloud</a:t>
            </a:r>
          </a:p>
          <a:p>
            <a:endParaRPr lang="en-US" dirty="0" smtClean="0"/>
          </a:p>
          <a:p>
            <a:r>
              <a:rPr lang="en-US" dirty="0" smtClean="0"/>
              <a:t>It’s a form of PaaS but ricing </a:t>
            </a:r>
            <a:r>
              <a:rPr lang="en-US" dirty="0"/>
              <a:t>is based on the actual amount of resources consumed by an </a:t>
            </a:r>
            <a:r>
              <a:rPr lang="en-US" dirty="0" smtClean="0"/>
              <a:t>application</a:t>
            </a:r>
          </a:p>
          <a:p>
            <a:pPr lvl="1"/>
            <a:r>
              <a:rPr lang="en-US" dirty="0"/>
              <a:t>AWS charges </a:t>
            </a:r>
            <a:r>
              <a:rPr lang="en-US" dirty="0" smtClean="0"/>
              <a:t>for compute </a:t>
            </a:r>
            <a:r>
              <a:rPr lang="en-US" dirty="0"/>
              <a:t>power </a:t>
            </a:r>
            <a:r>
              <a:rPr lang="en-US" dirty="0" smtClean="0"/>
              <a:t>in 100 </a:t>
            </a:r>
            <a:r>
              <a:rPr lang="en-US" dirty="0" err="1" smtClean="0"/>
              <a:t>ms</a:t>
            </a:r>
            <a:r>
              <a:rPr lang="en-US" dirty="0" smtClean="0"/>
              <a:t> increments</a:t>
            </a:r>
          </a:p>
          <a:p>
            <a:endParaRPr lang="en-US" dirty="0"/>
          </a:p>
          <a:p>
            <a:r>
              <a:rPr lang="en-US" dirty="0" smtClean="0"/>
              <a:t>Ultimately a new business model for the cloud</a:t>
            </a:r>
            <a:endParaRPr lang="en-US" dirty="0"/>
          </a:p>
        </p:txBody>
      </p:sp>
      <p:sp>
        <p:nvSpPr>
          <p:cNvPr id="3" name="Slide Number Placeholder 2"/>
          <p:cNvSpPr>
            <a:spLocks noGrp="1"/>
          </p:cNvSpPr>
          <p:nvPr>
            <p:ph type="sldNum" sz="quarter" idx="12"/>
          </p:nvPr>
        </p:nvSpPr>
        <p:spPr/>
        <p:txBody>
          <a:bodyPr/>
          <a:lstStyle/>
          <a:p>
            <a:pPr>
              <a:defRPr/>
            </a:pPr>
            <a:fld id="{729111C5-E04E-4942-8174-12BB645D56A6}" type="slidenum">
              <a:rPr lang="en-US" smtClean="0"/>
              <a:pPr>
                <a:defRPr/>
              </a:pPr>
              <a:t>91</a:t>
            </a:fld>
            <a:endParaRPr lang="en-US"/>
          </a:p>
        </p:txBody>
      </p:sp>
      <p:sp>
        <p:nvSpPr>
          <p:cNvPr id="4" name="Title 3"/>
          <p:cNvSpPr>
            <a:spLocks noGrp="1"/>
          </p:cNvSpPr>
          <p:nvPr>
            <p:ph type="title"/>
          </p:nvPr>
        </p:nvSpPr>
        <p:spPr/>
        <p:txBody>
          <a:bodyPr/>
          <a:lstStyle/>
          <a:p>
            <a:r>
              <a:rPr lang="en-US" dirty="0" err="1" smtClean="0"/>
              <a:t>Serverless</a:t>
            </a:r>
            <a:r>
              <a:rPr lang="en-US" dirty="0" smtClean="0"/>
              <a:t> computing</a:t>
            </a:r>
            <a:endParaRPr lang="en-US" dirty="0"/>
          </a:p>
        </p:txBody>
      </p:sp>
    </p:spTree>
    <p:extLst>
      <p:ext uri="{BB962C8B-B14F-4D97-AF65-F5344CB8AC3E}">
        <p14:creationId xmlns:p14="http://schemas.microsoft.com/office/powerpoint/2010/main" val="106827072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anchor="ctr">
            <a:normAutofit/>
          </a:bodyPr>
          <a:lstStyle/>
          <a:p>
            <a:pPr marL="0" indent="0" algn="ctr">
              <a:buNone/>
            </a:pPr>
            <a:r>
              <a:rPr lang="en-US" sz="3600" b="1" dirty="0" smtClean="0"/>
              <a:t>Next lecture topic:</a:t>
            </a:r>
          </a:p>
          <a:p>
            <a:pPr marL="0" indent="0" algn="ctr">
              <a:buNone/>
            </a:pPr>
            <a:r>
              <a:rPr lang="en-US" sz="3600" dirty="0" smtClean="0">
                <a:solidFill>
                  <a:schemeClr val="accent6">
                    <a:lumMod val="75000"/>
                  </a:schemeClr>
                </a:solidFill>
              </a:rPr>
              <a:t>Network </a:t>
            </a:r>
            <a:r>
              <a:rPr lang="en-US" sz="3600" dirty="0">
                <a:solidFill>
                  <a:schemeClr val="accent6">
                    <a:lumMod val="75000"/>
                  </a:schemeClr>
                </a:solidFill>
              </a:rPr>
              <a:t>file systems</a:t>
            </a:r>
            <a:endParaRPr lang="en-US" sz="3600" dirty="0" smtClean="0">
              <a:solidFill>
                <a:schemeClr val="accent6">
                  <a:lumMod val="75000"/>
                </a:schemeClr>
              </a:solidFill>
            </a:endParaRPr>
          </a:p>
        </p:txBody>
      </p:sp>
      <p:sp>
        <p:nvSpPr>
          <p:cNvPr id="2" name="Slide Number Placeholder 1"/>
          <p:cNvSpPr>
            <a:spLocks noGrp="1"/>
          </p:cNvSpPr>
          <p:nvPr>
            <p:ph type="sldNum" sz="quarter" idx="12"/>
          </p:nvPr>
        </p:nvSpPr>
        <p:spPr/>
        <p:txBody>
          <a:bodyPr/>
          <a:lstStyle/>
          <a:p>
            <a:pPr>
              <a:defRPr/>
            </a:pPr>
            <a:fld id="{729111C5-E04E-4942-8174-12BB645D56A6}" type="slidenum">
              <a:rPr lang="en-US" smtClean="0"/>
              <a:pPr>
                <a:defRPr/>
              </a:pPr>
              <a:t>92</a:t>
            </a:fld>
            <a:endParaRPr lang="en-US"/>
          </a:p>
        </p:txBody>
      </p:sp>
    </p:spTree>
    <p:extLst>
      <p:ext uri="{BB962C8B-B14F-4D97-AF65-F5344CB8AC3E}">
        <p14:creationId xmlns:p14="http://schemas.microsoft.com/office/powerpoint/2010/main" val="153486577"/>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Mod val="40000"/>
            <a:lumOff val="60000"/>
          </a:schemeClr>
        </a:solidFill>
        <a:ln w="28575">
          <a:solidFill>
            <a:schemeClr val="tx1"/>
          </a:solidFill>
          <a:prstDash val="solid"/>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ctr">
          <a:defRPr b="0" smtClean="0">
            <a:solidFill>
              <a:schemeClr val="tx1"/>
            </a:solidFill>
            <a:latin typeface="+mn-lt"/>
          </a:defRPr>
        </a:defPPr>
      </a:lstStyle>
      <a:style>
        <a:lnRef idx="1">
          <a:schemeClr val="accent1"/>
        </a:lnRef>
        <a:fillRef idx="3">
          <a:schemeClr val="accent1"/>
        </a:fillRef>
        <a:effectRef idx="2">
          <a:schemeClr val="accent1"/>
        </a:effectRef>
        <a:fontRef idx="minor">
          <a:schemeClr val="lt1"/>
        </a:fontRef>
      </a:style>
    </a:spDef>
    <a:lnDef>
      <a:spPr>
        <a:ln>
          <a:prstDash val="solid"/>
          <a:headEnd type="arrow"/>
          <a:tailEnd type="none"/>
        </a:ln>
        <a:effectLst/>
      </a:spPr>
      <a:bodyPr/>
      <a:lstStyle/>
      <a:style>
        <a:lnRef idx="3">
          <a:schemeClr val="dk1"/>
        </a:lnRef>
        <a:fillRef idx="0">
          <a:schemeClr val="dk1"/>
        </a:fillRef>
        <a:effectRef idx="2">
          <a:schemeClr val="dk1"/>
        </a:effectRef>
        <a:fontRef idx="minor">
          <a:schemeClr val="tx1"/>
        </a:fontRef>
      </a:style>
    </a:lnDef>
    <a:txDef>
      <a:spPr>
        <a:noFill/>
      </a:spPr>
      <a:bodyPr wrap="none" rtlCol="0">
        <a:spAutoFit/>
      </a:bodyPr>
      <a:lstStyle>
        <a:defPPr>
          <a:defRPr smtClean="0">
            <a:latin typeface="Arial" charset="0"/>
            <a:ea typeface="Arial" charset="0"/>
            <a:cs typeface="Arial" charset="0"/>
          </a:defRPr>
        </a:defPPr>
      </a:lstStyle>
    </a:tx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54195</TotalTime>
  <Words>6482</Words>
  <Application>Microsoft Macintosh PowerPoint</Application>
  <PresentationFormat>On-screen Show (4:3)</PresentationFormat>
  <Paragraphs>1191</Paragraphs>
  <Slides>92</Slides>
  <Notes>41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92</vt:i4>
      </vt:variant>
    </vt:vector>
  </HeadingPairs>
  <TitlesOfParts>
    <vt:vector size="101" baseType="lpstr">
      <vt:lpstr>Mangal</vt:lpstr>
      <vt:lpstr>ＭＳ Ｐゴシック</vt:lpstr>
      <vt:lpstr>Symbol</vt:lpstr>
      <vt:lpstr>Arial</vt:lpstr>
      <vt:lpstr>Calibri</vt:lpstr>
      <vt:lpstr>Courier New</vt:lpstr>
      <vt:lpstr>Times New Roman</vt:lpstr>
      <vt:lpstr>Wingdings</vt:lpstr>
      <vt:lpstr>1_Office Theme</vt:lpstr>
      <vt:lpstr>Virtualization and Cloud computing</vt:lpstr>
      <vt:lpstr>Today’s outline</vt:lpstr>
      <vt:lpstr>Cloud computing</vt:lpstr>
      <vt:lpstr>How many users and objects?</vt:lpstr>
      <vt:lpstr>How much data?</vt:lpstr>
      <vt:lpstr>How much computation?</vt:lpstr>
      <vt:lpstr>Scaling up</vt:lpstr>
      <vt:lpstr>Clusters</vt:lpstr>
      <vt:lpstr>Power and cooling</vt:lpstr>
      <vt:lpstr>Scaling up</vt:lpstr>
      <vt:lpstr>What does a data center look like?</vt:lpstr>
      <vt:lpstr>What’s in a data center?</vt:lpstr>
      <vt:lpstr>What’s in a data center?</vt:lpstr>
      <vt:lpstr>What’s in a data center?</vt:lpstr>
      <vt:lpstr>What’s in a data center?</vt:lpstr>
      <vt:lpstr>Energy matters!</vt:lpstr>
      <vt:lpstr>Scaling up</vt:lpstr>
      <vt:lpstr>Global distribution</vt:lpstr>
      <vt:lpstr>Cloud computing</vt:lpstr>
      <vt:lpstr>Problem #1: Difficult to dimension</vt:lpstr>
      <vt:lpstr>Problem #2: Expensive</vt:lpstr>
      <vt:lpstr>Problem #3: Difficult to scale </vt:lpstr>
      <vt:lpstr>Summary: Computing at scale</vt:lpstr>
      <vt:lpstr>Cloud computing</vt:lpstr>
      <vt:lpstr>The power plant analogy</vt:lpstr>
      <vt:lpstr>Scaling the power plant</vt:lpstr>
      <vt:lpstr>Metered usage model</vt:lpstr>
      <vt:lpstr>Why is this a good thing?</vt:lpstr>
      <vt:lpstr>What is cloud computing?</vt:lpstr>
      <vt:lpstr>What is cloud computing?</vt:lpstr>
      <vt:lpstr>So what is it, really?</vt:lpstr>
      <vt:lpstr>Other terms you may have heard</vt:lpstr>
      <vt:lpstr>Everything as a Service</vt:lpstr>
      <vt:lpstr>Software as a Service (SaaS)</vt:lpstr>
      <vt:lpstr>Platform as a Service (PaaS)</vt:lpstr>
      <vt:lpstr>Infrastructure as a Service (IaaS)</vt:lpstr>
      <vt:lpstr>Private/hybrid/community clouds</vt:lpstr>
      <vt:lpstr>Summary: Utility/cloud computing</vt:lpstr>
      <vt:lpstr>Examples of cloud applications</vt:lpstr>
      <vt:lpstr>Case study: </vt:lpstr>
      <vt:lpstr>Case study:</vt:lpstr>
      <vt:lpstr>Is the cloud good for everything?</vt:lpstr>
      <vt:lpstr>Summary: Cloud applications</vt:lpstr>
      <vt:lpstr>Today’s outline</vt:lpstr>
      <vt:lpstr>How clouds work?</vt:lpstr>
      <vt:lpstr>Virtualization is key enabler</vt:lpstr>
      <vt:lpstr>Virtualization</vt:lpstr>
      <vt:lpstr>The idea of Virtualization: from 1960’s</vt:lpstr>
      <vt:lpstr>A Return to Virtual Machines</vt:lpstr>
      <vt:lpstr>Starting Point: A Physical Machine</vt:lpstr>
      <vt:lpstr>What is a Virtual Machine?</vt:lpstr>
      <vt:lpstr>Virtualization Properties, Features</vt:lpstr>
      <vt:lpstr>Types of Virtualization</vt:lpstr>
      <vt:lpstr>Language Level Virtualization</vt:lpstr>
      <vt:lpstr>Types of VMs – Emulation</vt:lpstr>
      <vt:lpstr>VMs – Application Containers</vt:lpstr>
      <vt:lpstr>Types of System Virtualization</vt:lpstr>
      <vt:lpstr>Types of Virtualization</vt:lpstr>
      <vt:lpstr>What is a Virtual Machine Monitor?</vt:lpstr>
      <vt:lpstr>VMM Implementation Goals </vt:lpstr>
      <vt:lpstr>Processor Virtualization</vt:lpstr>
      <vt:lpstr>System Call Example</vt:lpstr>
      <vt:lpstr>x86 Virtualization challenges </vt:lpstr>
      <vt:lpstr>Virtualizing the CPU</vt:lpstr>
      <vt:lpstr>Virtualizing Memory</vt:lpstr>
      <vt:lpstr>x86 Memory Management Primer</vt:lpstr>
      <vt:lpstr>Shadow Page Tables </vt:lpstr>
      <vt:lpstr>Three Abstractions of Memory</vt:lpstr>
      <vt:lpstr>Shadow Page Tables (continued)</vt:lpstr>
      <vt:lpstr>Memory Management / Allocation</vt:lpstr>
      <vt:lpstr>Memory Ballooning</vt:lpstr>
      <vt:lpstr>Page Sharing</vt:lpstr>
      <vt:lpstr>Page Sharing</vt:lpstr>
      <vt:lpstr>I/O Virtualization</vt:lpstr>
      <vt:lpstr>Virtualizing I/O Devices</vt:lpstr>
      <vt:lpstr>VM Storage Management</vt:lpstr>
      <vt:lpstr>OS Component – Live Migration</vt:lpstr>
      <vt:lpstr>Live Migration of VMs</vt:lpstr>
      <vt:lpstr>OS Component – Live Migration</vt:lpstr>
      <vt:lpstr>Summary: Virtualization</vt:lpstr>
      <vt:lpstr>Today’s outline</vt:lpstr>
      <vt:lpstr>Model 1</vt:lpstr>
      <vt:lpstr>Model 2</vt:lpstr>
      <vt:lpstr>Management Costs</vt:lpstr>
      <vt:lpstr>Model 3</vt:lpstr>
      <vt:lpstr>Model 4</vt:lpstr>
      <vt:lpstr>Model 5</vt:lpstr>
      <vt:lpstr>Model 6</vt:lpstr>
      <vt:lpstr>Model 7</vt:lpstr>
      <vt:lpstr>Cloud computing is a business model</vt:lpstr>
      <vt:lpstr>Serverless computing</vt:lpstr>
      <vt:lpstr>PowerPoint Presentation</vt:lpstr>
    </vt:vector>
  </TitlesOfParts>
  <Company>Princeton University</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Communication</dc:title>
  <dc:creator>Kai Li</dc:creator>
  <cp:lastModifiedBy>Marco Canini</cp:lastModifiedBy>
  <cp:revision>2021</cp:revision>
  <cp:lastPrinted>2016-09-20T23:53:05Z</cp:lastPrinted>
  <dcterms:created xsi:type="dcterms:W3CDTF">2013-10-08T01:49:25Z</dcterms:created>
  <dcterms:modified xsi:type="dcterms:W3CDTF">2017-09-09T20:47:03Z</dcterms:modified>
</cp:coreProperties>
</file>